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26"/>
  </p:notesMasterIdLst>
  <p:sldIdLst>
    <p:sldId id="256" r:id="rId5"/>
    <p:sldId id="278" r:id="rId6"/>
    <p:sldId id="273" r:id="rId7"/>
    <p:sldId id="282" r:id="rId8"/>
    <p:sldId id="283" r:id="rId9"/>
    <p:sldId id="274" r:id="rId10"/>
    <p:sldId id="284" r:id="rId11"/>
    <p:sldId id="281" r:id="rId12"/>
    <p:sldId id="290" r:id="rId13"/>
    <p:sldId id="276" r:id="rId14"/>
    <p:sldId id="279" r:id="rId15"/>
    <p:sldId id="292" r:id="rId16"/>
    <p:sldId id="275" r:id="rId17"/>
    <p:sldId id="286" r:id="rId18"/>
    <p:sldId id="287" r:id="rId19"/>
    <p:sldId id="288" r:id="rId20"/>
    <p:sldId id="289" r:id="rId21"/>
    <p:sldId id="291" r:id="rId22"/>
    <p:sldId id="293" r:id="rId23"/>
    <p:sldId id="294" r:id="rId24"/>
    <p:sldId id="265" r:id="rId2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90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AF606853-7671-496A-8E4F-DF71F8EC918B}" styleName="Dunkle Formatvorlage 1 - Akz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Dunkle Formatvorlage 2 - Akzent 5/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0A1B5D5-9B99-4C35-A422-299274C87663}" styleName="Mittlere Formatvorlage 1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8D230F3-CF80-4859-8CE7-A43EE81993B5}" styleName="Helle Formatvorlage 1 - Akz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Helle Formatvorlage 2 - Akz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Helle Formatvorlage 3 - Akz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7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54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5C6F95-5B6F-4DF9-A936-D8715BE6345F}" type="datetimeFigureOut">
              <a:rPr lang="de-DE" smtClean="0"/>
              <a:t>07.05.2024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B3397B-55F1-4332-B782-FA565A8897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78086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056000" y="4172976"/>
            <a:ext cx="10080000" cy="1265532"/>
          </a:xfrm>
        </p:spPr>
        <p:txBody>
          <a:bodyPr anchor="ctr">
            <a:noAutofit/>
          </a:bodyPr>
          <a:lstStyle>
            <a:lvl1pPr algn="ctr">
              <a:defRPr sz="4000" b="1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056000" y="5519651"/>
            <a:ext cx="10080000" cy="453034"/>
          </a:xfrm>
        </p:spPr>
        <p:txBody>
          <a:bodyPr anchor="ctr"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DE" dirty="0"/>
          </a:p>
        </p:txBody>
      </p:sp>
      <p:pic>
        <p:nvPicPr>
          <p:cNvPr id="14" name="Grafik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483"/>
          <a:stretch/>
        </p:blipFill>
        <p:spPr>
          <a:xfrm>
            <a:off x="7850170" y="202669"/>
            <a:ext cx="3235955" cy="1044240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16" b="-1"/>
          <a:stretch/>
        </p:blipFill>
        <p:spPr>
          <a:xfrm>
            <a:off x="1056000" y="1296785"/>
            <a:ext cx="10080000" cy="2767485"/>
          </a:xfrm>
          <a:prstGeom prst="rect">
            <a:avLst/>
          </a:prstGeom>
        </p:spPr>
      </p:pic>
      <p:sp>
        <p:nvSpPr>
          <p:cNvPr id="22" name="Rechteck 21"/>
          <p:cNvSpPr/>
          <p:nvPr userDrawn="1"/>
        </p:nvSpPr>
        <p:spPr>
          <a:xfrm>
            <a:off x="696000" y="6283842"/>
            <a:ext cx="10800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656000" y="6102073"/>
            <a:ext cx="2880000" cy="363538"/>
          </a:xfrm>
        </p:spPr>
        <p:txBody>
          <a:bodyPr>
            <a:noAutofit/>
          </a:bodyPr>
          <a:lstStyle>
            <a:lvl1pPr marL="0" indent="0" algn="ctr">
              <a:buNone/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de-DE" dirty="0"/>
              <a:t>Datum</a:t>
            </a:r>
          </a:p>
        </p:txBody>
      </p:sp>
    </p:spTree>
    <p:extLst>
      <p:ext uri="{BB962C8B-B14F-4D97-AF65-F5344CB8AC3E}">
        <p14:creationId xmlns:p14="http://schemas.microsoft.com/office/powerpoint/2010/main" val="442418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535FF-B7A4-43EA-8945-A85E09C47F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3857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lu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9" b="55544"/>
          <a:stretch/>
        </p:blipFill>
        <p:spPr>
          <a:xfrm>
            <a:off x="1056000" y="371754"/>
            <a:ext cx="10080000" cy="2767485"/>
          </a:xfrm>
          <a:prstGeom prst="rect">
            <a:avLst/>
          </a:prstGeom>
        </p:spPr>
      </p:pic>
      <p:sp>
        <p:nvSpPr>
          <p:cNvPr id="5" name="Rechteck 4"/>
          <p:cNvSpPr/>
          <p:nvPr userDrawn="1"/>
        </p:nvSpPr>
        <p:spPr>
          <a:xfrm>
            <a:off x="940558" y="3801656"/>
            <a:ext cx="1019544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4000" dirty="0"/>
              <a:t>Vielen Dank für die</a:t>
            </a:r>
          </a:p>
          <a:p>
            <a:pPr algn="ctr"/>
            <a:r>
              <a:rPr lang="de-DE" sz="4000" dirty="0"/>
              <a:t>Aufmerksamkeit</a:t>
            </a:r>
            <a:endParaRPr lang="de-DE" sz="4000" b="1" dirty="0"/>
          </a:p>
        </p:txBody>
      </p:sp>
      <p:sp>
        <p:nvSpPr>
          <p:cNvPr id="35" name="Textplatzhalter 34"/>
          <p:cNvSpPr>
            <a:spLocks noGrp="1"/>
          </p:cNvSpPr>
          <p:nvPr>
            <p:ph type="body" sz="quarter" idx="10" hasCustomPrompt="1"/>
          </p:nvPr>
        </p:nvSpPr>
        <p:spPr>
          <a:xfrm>
            <a:off x="1056000" y="5105720"/>
            <a:ext cx="4680000" cy="324000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36" name="Textplatzhalter 34"/>
          <p:cNvSpPr>
            <a:spLocks noGrp="1"/>
          </p:cNvSpPr>
          <p:nvPr>
            <p:ph type="body" sz="quarter" idx="11" hasCustomPrompt="1"/>
          </p:nvPr>
        </p:nvSpPr>
        <p:spPr>
          <a:xfrm>
            <a:off x="1056000" y="5465720"/>
            <a:ext cx="4680000" cy="3240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de-DE" dirty="0"/>
              <a:t>E-Mail</a:t>
            </a:r>
          </a:p>
        </p:txBody>
      </p:sp>
      <p:sp>
        <p:nvSpPr>
          <p:cNvPr id="37" name="Textplatzhalter 34"/>
          <p:cNvSpPr>
            <a:spLocks noGrp="1"/>
          </p:cNvSpPr>
          <p:nvPr>
            <p:ph type="body" sz="quarter" idx="12" hasCustomPrompt="1"/>
          </p:nvPr>
        </p:nvSpPr>
        <p:spPr>
          <a:xfrm>
            <a:off x="1056000" y="5816019"/>
            <a:ext cx="4680000" cy="3240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de-DE" dirty="0"/>
              <a:t>Telefon</a:t>
            </a:r>
          </a:p>
        </p:txBody>
      </p:sp>
      <p:sp>
        <p:nvSpPr>
          <p:cNvPr id="38" name="Textplatzhalter 34"/>
          <p:cNvSpPr>
            <a:spLocks noGrp="1"/>
          </p:cNvSpPr>
          <p:nvPr>
            <p:ph type="body" sz="quarter" idx="13" hasCustomPrompt="1"/>
          </p:nvPr>
        </p:nvSpPr>
        <p:spPr>
          <a:xfrm>
            <a:off x="6456000" y="5105720"/>
            <a:ext cx="4680000" cy="324000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39" name="Textplatzhalter 34"/>
          <p:cNvSpPr>
            <a:spLocks noGrp="1"/>
          </p:cNvSpPr>
          <p:nvPr>
            <p:ph type="body" sz="quarter" idx="14" hasCustomPrompt="1"/>
          </p:nvPr>
        </p:nvSpPr>
        <p:spPr>
          <a:xfrm>
            <a:off x="6456000" y="5465720"/>
            <a:ext cx="4680000" cy="3240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de-DE" dirty="0"/>
              <a:t>E-Mail</a:t>
            </a:r>
          </a:p>
        </p:txBody>
      </p:sp>
      <p:sp>
        <p:nvSpPr>
          <p:cNvPr id="40" name="Textplatzhalter 34"/>
          <p:cNvSpPr>
            <a:spLocks noGrp="1"/>
          </p:cNvSpPr>
          <p:nvPr>
            <p:ph type="body" sz="quarter" idx="15" hasCustomPrompt="1"/>
          </p:nvPr>
        </p:nvSpPr>
        <p:spPr>
          <a:xfrm>
            <a:off x="6456000" y="5816019"/>
            <a:ext cx="4680000" cy="3240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de-DE" dirty="0"/>
              <a:t>Telefon</a:t>
            </a:r>
          </a:p>
        </p:txBody>
      </p:sp>
    </p:spTree>
    <p:extLst>
      <p:ext uri="{BB962C8B-B14F-4D97-AF65-F5344CB8AC3E}">
        <p14:creationId xmlns:p14="http://schemas.microsoft.com/office/powerpoint/2010/main" val="207467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031413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de-DE" dirty="0"/>
              <a:t>Titelmasterformat durch </a:t>
            </a:r>
            <a:br>
              <a:rPr lang="de-DE" dirty="0"/>
            </a:br>
            <a:r>
              <a:rPr lang="de-DE" dirty="0"/>
              <a:t>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1529542"/>
            <a:ext cx="10515600" cy="4647421"/>
          </a:xfrm>
        </p:spPr>
        <p:txBody>
          <a:bodyPr/>
          <a:lstStyle>
            <a:lvl1pPr>
              <a:buClr>
                <a:srgbClr val="28903B"/>
              </a:buClr>
              <a:defRPr sz="3000"/>
            </a:lvl1pPr>
            <a:lvl2pPr>
              <a:buClr>
                <a:srgbClr val="28903B"/>
              </a:buClr>
              <a:defRPr sz="2600"/>
            </a:lvl2pPr>
            <a:lvl3pPr>
              <a:buClr>
                <a:srgbClr val="28903B"/>
              </a:buClr>
              <a:defRPr sz="2200"/>
            </a:lvl3pPr>
            <a:lvl4pPr>
              <a:buClr>
                <a:srgbClr val="28903B"/>
              </a:buClr>
              <a:defRPr/>
            </a:lvl4pPr>
            <a:lvl5pPr>
              <a:buClr>
                <a:srgbClr val="28903B"/>
              </a:buClr>
              <a:defRPr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535FF-B7A4-43EA-8945-A85E09C47FB8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271107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838200" y="365124"/>
            <a:ext cx="6525126" cy="648000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1224000"/>
            <a:ext cx="6525126" cy="4970463"/>
          </a:xfrm>
        </p:spPr>
        <p:txBody>
          <a:bodyPr/>
          <a:lstStyle>
            <a:lvl1pPr>
              <a:spcAft>
                <a:spcPts val="600"/>
              </a:spcAft>
              <a:buClr>
                <a:srgbClr val="28903B"/>
              </a:buClr>
              <a:defRPr sz="2400">
                <a:latin typeface="Leelawadee" panose="020B0502040204020203" pitchFamily="34" charset="-34"/>
                <a:cs typeface="Leelawadee" panose="020B0502040204020203" pitchFamily="34" charset="-34"/>
              </a:defRPr>
            </a:lvl1pPr>
            <a:lvl2pPr>
              <a:buClr>
                <a:srgbClr val="28903B"/>
              </a:buClr>
              <a:defRPr sz="2000">
                <a:latin typeface="Leelawadee" panose="020B0502040204020203" pitchFamily="34" charset="-34"/>
                <a:cs typeface="Leelawadee" panose="020B0502040204020203" pitchFamily="34" charset="-34"/>
              </a:defRPr>
            </a:lvl2pPr>
            <a:lvl3pPr>
              <a:buClr>
                <a:srgbClr val="28903B"/>
              </a:buClr>
              <a:defRPr sz="2000">
                <a:latin typeface="Leelawadee" panose="020B0502040204020203" pitchFamily="34" charset="-34"/>
                <a:cs typeface="Leelawadee" panose="020B0502040204020203" pitchFamily="34" charset="-34"/>
              </a:defRPr>
            </a:lvl3pPr>
            <a:lvl4pPr>
              <a:buClr>
                <a:srgbClr val="28903B"/>
              </a:buClr>
              <a:defRPr sz="2000">
                <a:latin typeface="Leelawadee" panose="020B0502040204020203" pitchFamily="34" charset="-34"/>
                <a:cs typeface="Leelawadee" panose="020B0502040204020203" pitchFamily="34" charset="-34"/>
              </a:defRPr>
            </a:lvl4pPr>
            <a:lvl5pPr>
              <a:buClr>
                <a:srgbClr val="28903B"/>
              </a:buClr>
              <a:defRPr sz="2000">
                <a:latin typeface="Leelawadee" panose="020B0502040204020203" pitchFamily="34" charset="-34"/>
                <a:cs typeface="Leelawadee" panose="020B0502040204020203" pitchFamily="34" charset="-34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535FF-B7A4-43EA-8945-A85E09C47FB8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9AFBE538-DC5E-D86F-7C5D-5A336221E03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892716" y="0"/>
            <a:ext cx="4299284" cy="6858000"/>
          </a:xfrm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1891604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535FF-B7A4-43EA-8945-A85E09C47FB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4108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512916"/>
            <a:ext cx="5181600" cy="4664047"/>
          </a:xfrm>
        </p:spPr>
        <p:txBody>
          <a:bodyPr/>
          <a:lstStyle>
            <a:lvl1pPr>
              <a:buClr>
                <a:srgbClr val="28903B"/>
              </a:buClr>
              <a:defRPr sz="2600"/>
            </a:lvl1pPr>
            <a:lvl2pPr>
              <a:buClr>
                <a:srgbClr val="28903B"/>
              </a:buClr>
              <a:defRPr sz="2200"/>
            </a:lvl2pPr>
            <a:lvl3pPr>
              <a:buClr>
                <a:srgbClr val="28903B"/>
              </a:buClr>
              <a:defRPr sz="1800"/>
            </a:lvl3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535FF-B7A4-43EA-8945-A85E09C47FB8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Titel 1"/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031413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de-DE" dirty="0"/>
              <a:t>Titelmasterformat durch </a:t>
            </a:r>
            <a:br>
              <a:rPr lang="de-DE" dirty="0"/>
            </a:br>
            <a:r>
              <a:rPr lang="de-DE" dirty="0"/>
              <a:t>Klicken bearbeiten</a:t>
            </a:r>
          </a:p>
        </p:txBody>
      </p:sp>
      <p:sp>
        <p:nvSpPr>
          <p:cNvPr id="10" name="Inhaltsplatzhalter 2"/>
          <p:cNvSpPr>
            <a:spLocks noGrp="1"/>
          </p:cNvSpPr>
          <p:nvPr>
            <p:ph sz="half" idx="13"/>
          </p:nvPr>
        </p:nvSpPr>
        <p:spPr>
          <a:xfrm>
            <a:off x="6172200" y="1512915"/>
            <a:ext cx="5181600" cy="4664047"/>
          </a:xfrm>
        </p:spPr>
        <p:txBody>
          <a:bodyPr/>
          <a:lstStyle>
            <a:lvl1pPr>
              <a:buClr>
                <a:srgbClr val="28903B"/>
              </a:buClr>
              <a:defRPr sz="2600"/>
            </a:lvl1pPr>
            <a:lvl2pPr>
              <a:buClr>
                <a:srgbClr val="28903B"/>
              </a:buClr>
              <a:defRPr sz="2200"/>
            </a:lvl2pPr>
            <a:lvl3pPr>
              <a:buClr>
                <a:srgbClr val="28903B"/>
              </a:buClr>
              <a:defRPr sz="1800"/>
            </a:lvl3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</p:spTree>
    <p:extLst>
      <p:ext uri="{BB962C8B-B14F-4D97-AF65-F5344CB8AC3E}">
        <p14:creationId xmlns:p14="http://schemas.microsoft.com/office/powerpoint/2010/main" val="3742331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Bild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512916"/>
            <a:ext cx="5181600" cy="4664047"/>
          </a:xfrm>
        </p:spPr>
        <p:txBody>
          <a:bodyPr/>
          <a:lstStyle>
            <a:lvl1pPr>
              <a:buClr>
                <a:srgbClr val="28903B"/>
              </a:buClr>
              <a:defRPr sz="2600"/>
            </a:lvl1pPr>
            <a:lvl2pPr>
              <a:buClr>
                <a:srgbClr val="28903B"/>
              </a:buClr>
              <a:defRPr sz="2200"/>
            </a:lvl2pPr>
            <a:lvl3pPr>
              <a:buClr>
                <a:srgbClr val="28903B"/>
              </a:buClr>
              <a:defRPr sz="1800"/>
            </a:lvl3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535FF-B7A4-43EA-8945-A85E09C47FB8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Titel 1"/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031413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de-DE" dirty="0"/>
              <a:t>Titelmasterformat durch </a:t>
            </a:r>
            <a:br>
              <a:rPr lang="de-DE" dirty="0"/>
            </a:br>
            <a:r>
              <a:rPr lang="de-DE" dirty="0"/>
              <a:t>Klicken bearbeiten</a:t>
            </a:r>
          </a:p>
        </p:txBody>
      </p:sp>
      <p:sp>
        <p:nvSpPr>
          <p:cNvPr id="4" name="Bildplatzhalter 3"/>
          <p:cNvSpPr>
            <a:spLocks noGrp="1"/>
          </p:cNvSpPr>
          <p:nvPr>
            <p:ph type="pic" sz="quarter" idx="13"/>
          </p:nvPr>
        </p:nvSpPr>
        <p:spPr>
          <a:xfrm>
            <a:off x="6173400" y="1511363"/>
            <a:ext cx="5180400" cy="4665600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3762710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Bild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172200" y="1512915"/>
            <a:ext cx="5181600" cy="4664047"/>
          </a:xfrm>
        </p:spPr>
        <p:txBody>
          <a:bodyPr/>
          <a:lstStyle>
            <a:lvl1pPr>
              <a:buClr>
                <a:srgbClr val="28903B"/>
              </a:buClr>
              <a:defRPr sz="2600"/>
            </a:lvl1pPr>
            <a:lvl2pPr>
              <a:buClr>
                <a:srgbClr val="28903B"/>
              </a:buClr>
              <a:defRPr sz="2200"/>
            </a:lvl2pPr>
            <a:lvl3pPr>
              <a:buClr>
                <a:srgbClr val="28903B"/>
              </a:buClr>
              <a:defRPr sz="1800"/>
            </a:lvl3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535FF-B7A4-43EA-8945-A85E09C47FB8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Titel 1"/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031413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de-DE" dirty="0"/>
              <a:t>Titelmasterformat durch </a:t>
            </a:r>
            <a:br>
              <a:rPr lang="de-DE" dirty="0"/>
            </a:br>
            <a:r>
              <a:rPr lang="de-DE" dirty="0"/>
              <a:t>Klicken bearbeiten</a:t>
            </a:r>
          </a:p>
        </p:txBody>
      </p:sp>
      <p:sp>
        <p:nvSpPr>
          <p:cNvPr id="4" name="Bildplatzhalter 3"/>
          <p:cNvSpPr>
            <a:spLocks noGrp="1"/>
          </p:cNvSpPr>
          <p:nvPr>
            <p:ph type="pic" sz="quarter" idx="13"/>
          </p:nvPr>
        </p:nvSpPr>
        <p:spPr>
          <a:xfrm>
            <a:off x="836815" y="1512915"/>
            <a:ext cx="5180400" cy="4665600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3357463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Tabelle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512916"/>
            <a:ext cx="5181600" cy="4664047"/>
          </a:xfrm>
        </p:spPr>
        <p:txBody>
          <a:bodyPr/>
          <a:lstStyle>
            <a:lvl1pPr>
              <a:buClr>
                <a:srgbClr val="28903B"/>
              </a:buClr>
              <a:defRPr sz="2600"/>
            </a:lvl1pPr>
            <a:lvl2pPr>
              <a:buClr>
                <a:srgbClr val="28903B"/>
              </a:buClr>
              <a:defRPr sz="2200"/>
            </a:lvl2pPr>
            <a:lvl3pPr>
              <a:buClr>
                <a:srgbClr val="28903B"/>
              </a:buClr>
              <a:defRPr sz="1800"/>
            </a:lvl3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535FF-B7A4-43EA-8945-A85E09C47FB8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Titel 1"/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031413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de-DE" dirty="0"/>
              <a:t>Titelmasterformat durch </a:t>
            </a:r>
            <a:br>
              <a:rPr lang="de-DE" dirty="0"/>
            </a:br>
            <a:r>
              <a:rPr lang="de-DE" dirty="0"/>
              <a:t>Klicken bearbeiten</a:t>
            </a:r>
          </a:p>
        </p:txBody>
      </p:sp>
      <p:sp>
        <p:nvSpPr>
          <p:cNvPr id="5" name="Tabellenplatzhalter 4"/>
          <p:cNvSpPr>
            <a:spLocks noGrp="1"/>
          </p:cNvSpPr>
          <p:nvPr>
            <p:ph type="tbl" sz="quarter" idx="13"/>
          </p:nvPr>
        </p:nvSpPr>
        <p:spPr>
          <a:xfrm>
            <a:off x="6173400" y="1512916"/>
            <a:ext cx="5180400" cy="4664075"/>
          </a:xfrm>
        </p:spPr>
        <p:txBody>
          <a:bodyPr/>
          <a:lstStyle/>
          <a:p>
            <a:r>
              <a:rPr lang="de-DE"/>
              <a:t>Tabelle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1530459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535FF-B7A4-43EA-8945-A85E09C47FB8}" type="slidenum">
              <a:rPr lang="de-DE" smtClean="0"/>
              <a:t>‹Nr.›</a:t>
            </a:fld>
            <a:endParaRPr lang="de-DE"/>
          </a:p>
        </p:txBody>
      </p:sp>
      <p:sp>
        <p:nvSpPr>
          <p:cNvPr id="6" name="Titel 1"/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031413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de-DE" dirty="0"/>
              <a:t>Titelmasterformat durch </a:t>
            </a:r>
            <a:br>
              <a:rPr lang="de-DE" dirty="0"/>
            </a:br>
            <a:r>
              <a:rPr lang="de-DE" dirty="0"/>
              <a:t>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398315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332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527913"/>
            <a:ext cx="10515600" cy="4647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B535FF-B7A4-43EA-8945-A85E09C47FB8}" type="slidenum">
              <a:rPr lang="de-DE" smtClean="0"/>
              <a:t>‹Nr.›</a:t>
            </a:fld>
            <a:endParaRPr lang="de-DE"/>
          </a:p>
        </p:txBody>
      </p: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6565393"/>
            <a:ext cx="1644651" cy="156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135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6" r:id="rId6"/>
    <p:sldLayoutId id="2147483657" r:id="rId7"/>
    <p:sldLayoutId id="2147483658" r:id="rId8"/>
    <p:sldLayoutId id="2147483654" r:id="rId9"/>
    <p:sldLayoutId id="2147483655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28903B"/>
        </a:buClr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8903B"/>
        </a:buClr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8903B"/>
        </a:buClr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8903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8903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mailto:sarah.wolf@agroecology.science" TargetMode="Externa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Gesunde Ernährung – Zusammenspiel von Produktion &amp; Konsum</a:t>
            </a:r>
          </a:p>
        </p:txBody>
      </p:sp>
      <p:sp>
        <p:nvSpPr>
          <p:cNvPr id="5" name="Untertitel 4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de-DE" dirty="0"/>
              <a:t>Ressourcenprojekt „Agrarökologische Transformation von Landwirtschaft und Ernährung“</a:t>
            </a:r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8.5.2024</a:t>
            </a:r>
          </a:p>
        </p:txBody>
      </p:sp>
    </p:spTree>
    <p:extLst>
      <p:ext uri="{BB962C8B-B14F-4D97-AF65-F5344CB8AC3E}">
        <p14:creationId xmlns:p14="http://schemas.microsoft.com/office/powerpoint/2010/main" val="2954401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13F19C-7EB7-D5D1-ED91-94ABAE3F6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Ressourcenprojekt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D76902E-9296-6308-0191-BF518FCBAE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24001"/>
            <a:ext cx="6525126" cy="756054"/>
          </a:xfrm>
        </p:spPr>
        <p:txBody>
          <a:bodyPr/>
          <a:lstStyle/>
          <a:p>
            <a:pPr marL="0" indent="0">
              <a:buNone/>
            </a:pPr>
            <a:r>
              <a:rPr lang="de-CH" dirty="0"/>
              <a:t>Wer macht mit?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083BA0E-E13F-CFB8-B405-14E14B0ED6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535FF-B7A4-43EA-8945-A85E09C47FB8}" type="slidenum">
              <a:rPr lang="de-DE" smtClean="0"/>
              <a:t>10</a:t>
            </a:fld>
            <a:endParaRPr lang="de-DE" dirty="0"/>
          </a:p>
        </p:txBody>
      </p:sp>
      <p:grpSp>
        <p:nvGrpSpPr>
          <p:cNvPr id="60" name="Gruppieren 59">
            <a:extLst>
              <a:ext uri="{FF2B5EF4-FFF2-40B4-BE49-F238E27FC236}">
                <a16:creationId xmlns:a16="http://schemas.microsoft.com/office/drawing/2014/main" id="{A0FCF8FF-B63C-A30C-99F2-C506BCD7CF54}"/>
              </a:ext>
            </a:extLst>
          </p:cNvPr>
          <p:cNvGrpSpPr/>
          <p:nvPr/>
        </p:nvGrpSpPr>
        <p:grpSpPr>
          <a:xfrm>
            <a:off x="1882735" y="2742307"/>
            <a:ext cx="3738938" cy="2232719"/>
            <a:chOff x="1882735" y="2742307"/>
            <a:chExt cx="3738938" cy="2232719"/>
          </a:xfrm>
        </p:grpSpPr>
        <p:sp>
          <p:nvSpPr>
            <p:cNvPr id="58" name="Ellipse 57">
              <a:extLst>
                <a:ext uri="{FF2B5EF4-FFF2-40B4-BE49-F238E27FC236}">
                  <a16:creationId xmlns:a16="http://schemas.microsoft.com/office/drawing/2014/main" id="{31C28304-0350-EFD7-2F0F-BA3DDC711E78}"/>
                </a:ext>
              </a:extLst>
            </p:cNvPr>
            <p:cNvSpPr/>
            <p:nvPr/>
          </p:nvSpPr>
          <p:spPr>
            <a:xfrm>
              <a:off x="1882735" y="2742307"/>
              <a:ext cx="3738938" cy="1399586"/>
            </a:xfrm>
            <a:prstGeom prst="ellipse">
              <a:avLst/>
            </a:prstGeom>
            <a:solidFill>
              <a:schemeClr val="accent4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59" name="Ellipse 58">
              <a:extLst>
                <a:ext uri="{FF2B5EF4-FFF2-40B4-BE49-F238E27FC236}">
                  <a16:creationId xmlns:a16="http://schemas.microsoft.com/office/drawing/2014/main" id="{E77B7EB0-8D6F-84E7-1A8F-2C8C0B1E9E65}"/>
                </a:ext>
              </a:extLst>
            </p:cNvPr>
            <p:cNvSpPr/>
            <p:nvPr/>
          </p:nvSpPr>
          <p:spPr>
            <a:xfrm>
              <a:off x="1882735" y="3575440"/>
              <a:ext cx="3738938" cy="1399586"/>
            </a:xfrm>
            <a:prstGeom prst="ellipse">
              <a:avLst/>
            </a:prstGeom>
            <a:solidFill>
              <a:schemeClr val="accent4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56" name="Textfeld 55">
              <a:extLst>
                <a:ext uri="{FF2B5EF4-FFF2-40B4-BE49-F238E27FC236}">
                  <a16:creationId xmlns:a16="http://schemas.microsoft.com/office/drawing/2014/main" id="{7CEA1B32-8CA4-1B02-1F96-6EC0813CD461}"/>
                </a:ext>
              </a:extLst>
            </p:cNvPr>
            <p:cNvSpPr txBox="1"/>
            <p:nvPr/>
          </p:nvSpPr>
          <p:spPr>
            <a:xfrm>
              <a:off x="2742133" y="3257434"/>
              <a:ext cx="18631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CH" b="1" dirty="0"/>
                <a:t>40 Bauernhöfe</a:t>
              </a:r>
            </a:p>
          </p:txBody>
        </p:sp>
        <p:sp>
          <p:nvSpPr>
            <p:cNvPr id="57" name="Textfeld 56">
              <a:extLst>
                <a:ext uri="{FF2B5EF4-FFF2-40B4-BE49-F238E27FC236}">
                  <a16:creationId xmlns:a16="http://schemas.microsoft.com/office/drawing/2014/main" id="{58A5E97C-C4CB-50FC-E38A-4EE8D1A6D123}"/>
                </a:ext>
              </a:extLst>
            </p:cNvPr>
            <p:cNvSpPr txBox="1"/>
            <p:nvPr/>
          </p:nvSpPr>
          <p:spPr>
            <a:xfrm>
              <a:off x="1961218" y="4141893"/>
              <a:ext cx="35819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CH" b="1" dirty="0"/>
                <a:t>100 - 200 </a:t>
              </a:r>
              <a:r>
                <a:rPr lang="de-CH" b="1" dirty="0" err="1"/>
                <a:t>Konsument:innen</a:t>
              </a:r>
              <a:endParaRPr lang="de-CH" b="1" dirty="0"/>
            </a:p>
          </p:txBody>
        </p:sp>
      </p:grpSp>
      <p:pic>
        <p:nvPicPr>
          <p:cNvPr id="64" name="Bildplatzhalter 63" descr="Ein Bild, das draußen, Himmel, Kleidung, Gebäude enthält.&#10;&#10;Automatisch generierte Beschreibung">
            <a:extLst>
              <a:ext uri="{FF2B5EF4-FFF2-40B4-BE49-F238E27FC236}">
                <a16:creationId xmlns:a16="http://schemas.microsoft.com/office/drawing/2014/main" id="{D8666FC3-1A03-0CF4-AC69-3017AC1E5C6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5" r="2910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943496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13F19C-7EB7-D5D1-ED91-94ABAE3F6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Ressourcenprojekt: Ziele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083BA0E-E13F-CFB8-B405-14E14B0ED6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535FF-B7A4-43EA-8945-A85E09C47FB8}" type="slidenum">
              <a:rPr lang="de-DE" smtClean="0"/>
              <a:t>11</a:t>
            </a:fld>
            <a:endParaRPr lang="de-DE" dirty="0"/>
          </a:p>
        </p:txBody>
      </p:sp>
      <p:pic>
        <p:nvPicPr>
          <p:cNvPr id="55" name="Bildplatzhalter 54" descr="Ein Bild, das draußen, Himmel, Gras, Pflanze enthält.&#10;&#10;Automatisch generierte Beschreibung">
            <a:extLst>
              <a:ext uri="{FF2B5EF4-FFF2-40B4-BE49-F238E27FC236}">
                <a16:creationId xmlns:a16="http://schemas.microsoft.com/office/drawing/2014/main" id="{F1D3FAAD-38D9-3527-C69B-516FEC4601F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47" r="29147"/>
          <a:stretch>
            <a:fillRect/>
          </a:stretch>
        </p:blipFill>
        <p:spPr/>
      </p:pic>
      <p:sp>
        <p:nvSpPr>
          <p:cNvPr id="7" name="Ellipse 6">
            <a:extLst>
              <a:ext uri="{FF2B5EF4-FFF2-40B4-BE49-F238E27FC236}">
                <a16:creationId xmlns:a16="http://schemas.microsoft.com/office/drawing/2014/main" id="{9E322933-11E0-32E3-EE31-9B32E8CB0C60}"/>
              </a:ext>
            </a:extLst>
          </p:cNvPr>
          <p:cNvSpPr/>
          <p:nvPr/>
        </p:nvSpPr>
        <p:spPr>
          <a:xfrm>
            <a:off x="1882735" y="2742307"/>
            <a:ext cx="3738938" cy="1399586"/>
          </a:xfrm>
          <a:prstGeom prst="ellipse">
            <a:avLst/>
          </a:prstGeom>
          <a:solidFill>
            <a:schemeClr val="accent4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FC865F69-D094-0496-3DC6-6E7AB8C2462A}"/>
              </a:ext>
            </a:extLst>
          </p:cNvPr>
          <p:cNvSpPr/>
          <p:nvPr/>
        </p:nvSpPr>
        <p:spPr>
          <a:xfrm>
            <a:off x="1882735" y="3575440"/>
            <a:ext cx="3738938" cy="1399586"/>
          </a:xfrm>
          <a:prstGeom prst="ellipse">
            <a:avLst/>
          </a:prstGeom>
          <a:solidFill>
            <a:schemeClr val="accent4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89FE7448-3BE7-57DE-6D73-D128555EDE21}"/>
              </a:ext>
            </a:extLst>
          </p:cNvPr>
          <p:cNvSpPr txBox="1"/>
          <p:nvPr/>
        </p:nvSpPr>
        <p:spPr>
          <a:xfrm>
            <a:off x="2742133" y="3257434"/>
            <a:ext cx="1863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b="1" dirty="0"/>
              <a:t>40 Bauernhöfe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80268FEC-B81D-D120-2A41-D1B8CB4526FE}"/>
              </a:ext>
            </a:extLst>
          </p:cNvPr>
          <p:cNvSpPr txBox="1"/>
          <p:nvPr/>
        </p:nvSpPr>
        <p:spPr>
          <a:xfrm>
            <a:off x="1961218" y="4141893"/>
            <a:ext cx="3581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b="1" dirty="0"/>
              <a:t>100 - 200 </a:t>
            </a:r>
            <a:r>
              <a:rPr lang="de-CH" b="1" dirty="0" err="1"/>
              <a:t>Konsument:innen</a:t>
            </a:r>
            <a:endParaRPr lang="de-CH" b="1" dirty="0"/>
          </a:p>
        </p:txBody>
      </p:sp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id="{DF887E55-BBDF-B1B1-8ACF-A1CCB1D7C99E}"/>
              </a:ext>
            </a:extLst>
          </p:cNvPr>
          <p:cNvCxnSpPr>
            <a:cxnSpLocks/>
          </p:cNvCxnSpPr>
          <p:nvPr/>
        </p:nvCxnSpPr>
        <p:spPr>
          <a:xfrm flipH="1" flipV="1">
            <a:off x="2085153" y="2121900"/>
            <a:ext cx="274890" cy="590569"/>
          </a:xfrm>
          <a:prstGeom prst="straightConnector1">
            <a:avLst/>
          </a:prstGeom>
          <a:ln w="635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B0E29315-E333-CE3C-C874-ECE6EDAF9C49}"/>
              </a:ext>
            </a:extLst>
          </p:cNvPr>
          <p:cNvCxnSpPr>
            <a:cxnSpLocks/>
          </p:cNvCxnSpPr>
          <p:nvPr/>
        </p:nvCxnSpPr>
        <p:spPr>
          <a:xfrm flipV="1">
            <a:off x="3717642" y="1762165"/>
            <a:ext cx="2576" cy="707033"/>
          </a:xfrm>
          <a:prstGeom prst="straightConnector1">
            <a:avLst/>
          </a:prstGeom>
          <a:ln w="635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>
            <a:extLst>
              <a:ext uri="{FF2B5EF4-FFF2-40B4-BE49-F238E27FC236}">
                <a16:creationId xmlns:a16="http://schemas.microsoft.com/office/drawing/2014/main" id="{9A9FF30F-97C7-0435-E6E6-F4CA1F8FBDB8}"/>
              </a:ext>
            </a:extLst>
          </p:cNvPr>
          <p:cNvCxnSpPr>
            <a:cxnSpLocks/>
          </p:cNvCxnSpPr>
          <p:nvPr/>
        </p:nvCxnSpPr>
        <p:spPr>
          <a:xfrm flipV="1">
            <a:off x="5043524" y="2131158"/>
            <a:ext cx="262346" cy="548311"/>
          </a:xfrm>
          <a:prstGeom prst="straightConnector1">
            <a:avLst/>
          </a:prstGeom>
          <a:ln w="635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feld 20">
            <a:extLst>
              <a:ext uri="{FF2B5EF4-FFF2-40B4-BE49-F238E27FC236}">
                <a16:creationId xmlns:a16="http://schemas.microsoft.com/office/drawing/2014/main" id="{33209851-B8D3-B856-E59A-80195CFB1681}"/>
              </a:ext>
            </a:extLst>
          </p:cNvPr>
          <p:cNvSpPr txBox="1"/>
          <p:nvPr/>
        </p:nvSpPr>
        <p:spPr>
          <a:xfrm>
            <a:off x="613745" y="1621850"/>
            <a:ext cx="1746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/>
              <a:t>Nährstoffbilanz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F778320F-074A-3289-6337-00663ECBF52C}"/>
              </a:ext>
            </a:extLst>
          </p:cNvPr>
          <p:cNvSpPr txBox="1"/>
          <p:nvPr/>
        </p:nvSpPr>
        <p:spPr>
          <a:xfrm>
            <a:off x="2503081" y="1159113"/>
            <a:ext cx="2319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/>
              <a:t>Pflanzenschutzmittel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99328AC4-298F-FCF4-BE60-1EE7898A1D10}"/>
              </a:ext>
            </a:extLst>
          </p:cNvPr>
          <p:cNvSpPr txBox="1"/>
          <p:nvPr/>
        </p:nvSpPr>
        <p:spPr>
          <a:xfrm>
            <a:off x="5043524" y="1623934"/>
            <a:ext cx="1566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/>
              <a:t>Biodiversität</a:t>
            </a:r>
          </a:p>
        </p:txBody>
      </p:sp>
      <p:sp>
        <p:nvSpPr>
          <p:cNvPr id="38" name="Pfeil: nach unten 37">
            <a:extLst>
              <a:ext uri="{FF2B5EF4-FFF2-40B4-BE49-F238E27FC236}">
                <a16:creationId xmlns:a16="http://schemas.microsoft.com/office/drawing/2014/main" id="{7249B5B9-C02F-714B-B4D0-C92B43F00381}"/>
              </a:ext>
            </a:extLst>
          </p:cNvPr>
          <p:cNvSpPr/>
          <p:nvPr/>
        </p:nvSpPr>
        <p:spPr>
          <a:xfrm>
            <a:off x="4709021" y="1154305"/>
            <a:ext cx="302528" cy="283197"/>
          </a:xfrm>
          <a:prstGeom prst="down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39" name="Pfeil: nach unten 38">
            <a:extLst>
              <a:ext uri="{FF2B5EF4-FFF2-40B4-BE49-F238E27FC236}">
                <a16:creationId xmlns:a16="http://schemas.microsoft.com/office/drawing/2014/main" id="{08A08961-68BA-D65E-5B21-429A0BF41C8A}"/>
              </a:ext>
            </a:extLst>
          </p:cNvPr>
          <p:cNvSpPr/>
          <p:nvPr/>
        </p:nvSpPr>
        <p:spPr>
          <a:xfrm>
            <a:off x="2297491" y="1625898"/>
            <a:ext cx="302528" cy="283197"/>
          </a:xfrm>
          <a:prstGeom prst="down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41" name="Pfeil: nach unten 40">
            <a:extLst>
              <a:ext uri="{FF2B5EF4-FFF2-40B4-BE49-F238E27FC236}">
                <a16:creationId xmlns:a16="http://schemas.microsoft.com/office/drawing/2014/main" id="{0F3EAE86-182D-F861-9991-D13228E50ADA}"/>
              </a:ext>
            </a:extLst>
          </p:cNvPr>
          <p:cNvSpPr/>
          <p:nvPr/>
        </p:nvSpPr>
        <p:spPr>
          <a:xfrm rot="10800000">
            <a:off x="6400532" y="1625898"/>
            <a:ext cx="302528" cy="283197"/>
          </a:xfrm>
          <a:prstGeom prst="down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661592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13F19C-7EB7-D5D1-ED91-94ABAE3F6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Ressourcenprojekt: Ziele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083BA0E-E13F-CFB8-B405-14E14B0ED6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535FF-B7A4-43EA-8945-A85E09C47FB8}" type="slidenum">
              <a:rPr lang="de-DE" smtClean="0"/>
              <a:t>12</a:t>
            </a:fld>
            <a:endParaRPr lang="de-DE" dirty="0"/>
          </a:p>
        </p:txBody>
      </p:sp>
      <p:pic>
        <p:nvPicPr>
          <p:cNvPr id="55" name="Bildplatzhalter 54" descr="Ein Bild, das draußen, Himmel, Gras, Pflanze enthält.&#10;&#10;Automatisch generierte Beschreibung">
            <a:extLst>
              <a:ext uri="{FF2B5EF4-FFF2-40B4-BE49-F238E27FC236}">
                <a16:creationId xmlns:a16="http://schemas.microsoft.com/office/drawing/2014/main" id="{F1D3FAAD-38D9-3527-C69B-516FEC4601F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47" r="29147"/>
          <a:stretch>
            <a:fillRect/>
          </a:stretch>
        </p:blipFill>
        <p:spPr/>
      </p:pic>
      <p:sp>
        <p:nvSpPr>
          <p:cNvPr id="7" name="Ellipse 6">
            <a:extLst>
              <a:ext uri="{FF2B5EF4-FFF2-40B4-BE49-F238E27FC236}">
                <a16:creationId xmlns:a16="http://schemas.microsoft.com/office/drawing/2014/main" id="{9E322933-11E0-32E3-EE31-9B32E8CB0C60}"/>
              </a:ext>
            </a:extLst>
          </p:cNvPr>
          <p:cNvSpPr/>
          <p:nvPr/>
        </p:nvSpPr>
        <p:spPr>
          <a:xfrm>
            <a:off x="1882735" y="2742307"/>
            <a:ext cx="3738938" cy="1399586"/>
          </a:xfrm>
          <a:prstGeom prst="ellipse">
            <a:avLst/>
          </a:prstGeom>
          <a:solidFill>
            <a:schemeClr val="accent4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FC865F69-D094-0496-3DC6-6E7AB8C2462A}"/>
              </a:ext>
            </a:extLst>
          </p:cNvPr>
          <p:cNvSpPr/>
          <p:nvPr/>
        </p:nvSpPr>
        <p:spPr>
          <a:xfrm>
            <a:off x="1882735" y="3575440"/>
            <a:ext cx="3738938" cy="1399586"/>
          </a:xfrm>
          <a:prstGeom prst="ellipse">
            <a:avLst/>
          </a:prstGeom>
          <a:solidFill>
            <a:schemeClr val="accent4">
              <a:alpha val="3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89FE7448-3BE7-57DE-6D73-D128555EDE21}"/>
              </a:ext>
            </a:extLst>
          </p:cNvPr>
          <p:cNvSpPr txBox="1"/>
          <p:nvPr/>
        </p:nvSpPr>
        <p:spPr>
          <a:xfrm>
            <a:off x="2742133" y="3257434"/>
            <a:ext cx="1863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b="1" dirty="0"/>
              <a:t>40 Bauernhöfe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80268FEC-B81D-D120-2A41-D1B8CB4526FE}"/>
              </a:ext>
            </a:extLst>
          </p:cNvPr>
          <p:cNvSpPr txBox="1"/>
          <p:nvPr/>
        </p:nvSpPr>
        <p:spPr>
          <a:xfrm>
            <a:off x="1961218" y="4141893"/>
            <a:ext cx="3581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b="1" dirty="0"/>
              <a:t>100 - 200 </a:t>
            </a:r>
            <a:r>
              <a:rPr lang="de-CH" b="1" dirty="0" err="1"/>
              <a:t>Konsument:innen</a:t>
            </a:r>
            <a:endParaRPr lang="de-CH" b="1" dirty="0"/>
          </a:p>
        </p:txBody>
      </p:sp>
      <p:cxnSp>
        <p:nvCxnSpPr>
          <p:cNvPr id="12" name="Gerade Verbindung mit Pfeil 11">
            <a:extLst>
              <a:ext uri="{FF2B5EF4-FFF2-40B4-BE49-F238E27FC236}">
                <a16:creationId xmlns:a16="http://schemas.microsoft.com/office/drawing/2014/main" id="{DF887E55-BBDF-B1B1-8ACF-A1CCB1D7C99E}"/>
              </a:ext>
            </a:extLst>
          </p:cNvPr>
          <p:cNvCxnSpPr>
            <a:cxnSpLocks/>
          </p:cNvCxnSpPr>
          <p:nvPr/>
        </p:nvCxnSpPr>
        <p:spPr>
          <a:xfrm flipH="1" flipV="1">
            <a:off x="2085153" y="2121900"/>
            <a:ext cx="274890" cy="590569"/>
          </a:xfrm>
          <a:prstGeom prst="straightConnector1">
            <a:avLst/>
          </a:prstGeom>
          <a:ln w="635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B0E29315-E333-CE3C-C874-ECE6EDAF9C49}"/>
              </a:ext>
            </a:extLst>
          </p:cNvPr>
          <p:cNvCxnSpPr>
            <a:cxnSpLocks/>
          </p:cNvCxnSpPr>
          <p:nvPr/>
        </p:nvCxnSpPr>
        <p:spPr>
          <a:xfrm flipV="1">
            <a:off x="3717642" y="1762165"/>
            <a:ext cx="2576" cy="707033"/>
          </a:xfrm>
          <a:prstGeom prst="straightConnector1">
            <a:avLst/>
          </a:prstGeom>
          <a:ln w="635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>
            <a:extLst>
              <a:ext uri="{FF2B5EF4-FFF2-40B4-BE49-F238E27FC236}">
                <a16:creationId xmlns:a16="http://schemas.microsoft.com/office/drawing/2014/main" id="{9A9FF30F-97C7-0435-E6E6-F4CA1F8FBDB8}"/>
              </a:ext>
            </a:extLst>
          </p:cNvPr>
          <p:cNvCxnSpPr>
            <a:cxnSpLocks/>
          </p:cNvCxnSpPr>
          <p:nvPr/>
        </p:nvCxnSpPr>
        <p:spPr>
          <a:xfrm flipV="1">
            <a:off x="5043524" y="2131158"/>
            <a:ext cx="262346" cy="548311"/>
          </a:xfrm>
          <a:prstGeom prst="straightConnector1">
            <a:avLst/>
          </a:prstGeom>
          <a:ln w="635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A667CB90-93D9-011F-8843-E54EB3595A50}"/>
              </a:ext>
            </a:extLst>
          </p:cNvPr>
          <p:cNvCxnSpPr>
            <a:cxnSpLocks/>
          </p:cNvCxnSpPr>
          <p:nvPr/>
        </p:nvCxnSpPr>
        <p:spPr>
          <a:xfrm flipH="1">
            <a:off x="1405216" y="4892960"/>
            <a:ext cx="725166" cy="549026"/>
          </a:xfrm>
          <a:prstGeom prst="straightConnector1">
            <a:avLst/>
          </a:prstGeom>
          <a:ln w="635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>
            <a:extLst>
              <a:ext uri="{FF2B5EF4-FFF2-40B4-BE49-F238E27FC236}">
                <a16:creationId xmlns:a16="http://schemas.microsoft.com/office/drawing/2014/main" id="{542435A9-DCA6-1A3A-28E1-75BAD3510683}"/>
              </a:ext>
            </a:extLst>
          </p:cNvPr>
          <p:cNvCxnSpPr>
            <a:cxnSpLocks/>
            <a:endCxn id="35" idx="0"/>
          </p:cNvCxnSpPr>
          <p:nvPr/>
        </p:nvCxnSpPr>
        <p:spPr>
          <a:xfrm>
            <a:off x="3109373" y="5167473"/>
            <a:ext cx="0" cy="347298"/>
          </a:xfrm>
          <a:prstGeom prst="straightConnector1">
            <a:avLst/>
          </a:prstGeom>
          <a:ln w="635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0368132A-E89E-A950-2E25-C198CDAB7B97}"/>
              </a:ext>
            </a:extLst>
          </p:cNvPr>
          <p:cNvCxnSpPr>
            <a:cxnSpLocks/>
          </p:cNvCxnSpPr>
          <p:nvPr/>
        </p:nvCxnSpPr>
        <p:spPr>
          <a:xfrm>
            <a:off x="4825497" y="5004864"/>
            <a:ext cx="341718" cy="415634"/>
          </a:xfrm>
          <a:prstGeom prst="straightConnector1">
            <a:avLst/>
          </a:prstGeom>
          <a:ln w="635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feld 20">
            <a:extLst>
              <a:ext uri="{FF2B5EF4-FFF2-40B4-BE49-F238E27FC236}">
                <a16:creationId xmlns:a16="http://schemas.microsoft.com/office/drawing/2014/main" id="{33209851-B8D3-B856-E59A-80195CFB1681}"/>
              </a:ext>
            </a:extLst>
          </p:cNvPr>
          <p:cNvSpPr txBox="1"/>
          <p:nvPr/>
        </p:nvSpPr>
        <p:spPr>
          <a:xfrm>
            <a:off x="613745" y="1621850"/>
            <a:ext cx="1746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/>
              <a:t>Nährstoffbilanz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F778320F-074A-3289-6337-00663ECBF52C}"/>
              </a:ext>
            </a:extLst>
          </p:cNvPr>
          <p:cNvSpPr txBox="1"/>
          <p:nvPr/>
        </p:nvSpPr>
        <p:spPr>
          <a:xfrm>
            <a:off x="2503081" y="1159113"/>
            <a:ext cx="2319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/>
              <a:t>Pflanzenschutzmittel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99328AC4-298F-FCF4-BE60-1EE7898A1D10}"/>
              </a:ext>
            </a:extLst>
          </p:cNvPr>
          <p:cNvSpPr txBox="1"/>
          <p:nvPr/>
        </p:nvSpPr>
        <p:spPr>
          <a:xfrm>
            <a:off x="5043524" y="1623934"/>
            <a:ext cx="1566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/>
              <a:t>Biodiversität</a:t>
            </a: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051CAC7C-5718-6307-A34C-061030A5934C}"/>
              </a:ext>
            </a:extLst>
          </p:cNvPr>
          <p:cNvSpPr txBox="1"/>
          <p:nvPr/>
        </p:nvSpPr>
        <p:spPr>
          <a:xfrm>
            <a:off x="978638" y="5870997"/>
            <a:ext cx="2319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/>
              <a:t>Ernährungsverhalten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713F079E-37D0-A704-8E26-E9F063B609C3}"/>
              </a:ext>
            </a:extLst>
          </p:cNvPr>
          <p:cNvSpPr txBox="1"/>
          <p:nvPr/>
        </p:nvSpPr>
        <p:spPr>
          <a:xfrm>
            <a:off x="4175435" y="5541479"/>
            <a:ext cx="3174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/>
              <a:t>Lebensmittelverschwendung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774C11DF-47AE-8B27-367A-6A972EF0B990}"/>
              </a:ext>
            </a:extLst>
          </p:cNvPr>
          <p:cNvSpPr txBox="1"/>
          <p:nvPr/>
        </p:nvSpPr>
        <p:spPr>
          <a:xfrm>
            <a:off x="588741" y="5515761"/>
            <a:ext cx="103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/>
              <a:t>gesund</a:t>
            </a: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AF6E7BCE-3A2A-BEC7-F305-4C08387B917A}"/>
              </a:ext>
            </a:extLst>
          </p:cNvPr>
          <p:cNvSpPr txBox="1"/>
          <p:nvPr/>
        </p:nvSpPr>
        <p:spPr>
          <a:xfrm>
            <a:off x="2400350" y="5514771"/>
            <a:ext cx="14180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/>
              <a:t>nachhaltig</a:t>
            </a:r>
          </a:p>
        </p:txBody>
      </p:sp>
      <p:sp>
        <p:nvSpPr>
          <p:cNvPr id="38" name="Pfeil: nach unten 37">
            <a:extLst>
              <a:ext uri="{FF2B5EF4-FFF2-40B4-BE49-F238E27FC236}">
                <a16:creationId xmlns:a16="http://schemas.microsoft.com/office/drawing/2014/main" id="{7249B5B9-C02F-714B-B4D0-C92B43F00381}"/>
              </a:ext>
            </a:extLst>
          </p:cNvPr>
          <p:cNvSpPr/>
          <p:nvPr/>
        </p:nvSpPr>
        <p:spPr>
          <a:xfrm>
            <a:off x="4709021" y="1154305"/>
            <a:ext cx="302528" cy="283197"/>
          </a:xfrm>
          <a:prstGeom prst="down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39" name="Pfeil: nach unten 38">
            <a:extLst>
              <a:ext uri="{FF2B5EF4-FFF2-40B4-BE49-F238E27FC236}">
                <a16:creationId xmlns:a16="http://schemas.microsoft.com/office/drawing/2014/main" id="{08A08961-68BA-D65E-5B21-429A0BF41C8A}"/>
              </a:ext>
            </a:extLst>
          </p:cNvPr>
          <p:cNvSpPr/>
          <p:nvPr/>
        </p:nvSpPr>
        <p:spPr>
          <a:xfrm>
            <a:off x="2297491" y="1625898"/>
            <a:ext cx="302528" cy="283197"/>
          </a:xfrm>
          <a:prstGeom prst="down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40" name="Pfeil: nach unten 39">
            <a:extLst>
              <a:ext uri="{FF2B5EF4-FFF2-40B4-BE49-F238E27FC236}">
                <a16:creationId xmlns:a16="http://schemas.microsoft.com/office/drawing/2014/main" id="{0A0DFB0D-E447-F2FC-9400-E66BF486E18F}"/>
              </a:ext>
            </a:extLst>
          </p:cNvPr>
          <p:cNvSpPr/>
          <p:nvPr/>
        </p:nvSpPr>
        <p:spPr>
          <a:xfrm>
            <a:off x="7174229" y="5557838"/>
            <a:ext cx="302528" cy="283197"/>
          </a:xfrm>
          <a:prstGeom prst="down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41" name="Pfeil: nach unten 40">
            <a:extLst>
              <a:ext uri="{FF2B5EF4-FFF2-40B4-BE49-F238E27FC236}">
                <a16:creationId xmlns:a16="http://schemas.microsoft.com/office/drawing/2014/main" id="{0F3EAE86-182D-F861-9991-D13228E50ADA}"/>
              </a:ext>
            </a:extLst>
          </p:cNvPr>
          <p:cNvSpPr/>
          <p:nvPr/>
        </p:nvSpPr>
        <p:spPr>
          <a:xfrm rot="10800000">
            <a:off x="6400532" y="1625898"/>
            <a:ext cx="302528" cy="283197"/>
          </a:xfrm>
          <a:prstGeom prst="down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42" name="Pfeil: nach unten 41">
            <a:extLst>
              <a:ext uri="{FF2B5EF4-FFF2-40B4-BE49-F238E27FC236}">
                <a16:creationId xmlns:a16="http://schemas.microsoft.com/office/drawing/2014/main" id="{3EC43496-C28D-ABC8-02B5-5BFF36E5BC1E}"/>
              </a:ext>
            </a:extLst>
          </p:cNvPr>
          <p:cNvSpPr/>
          <p:nvPr/>
        </p:nvSpPr>
        <p:spPr>
          <a:xfrm rot="10800000">
            <a:off x="1425976" y="5549268"/>
            <a:ext cx="302528" cy="283197"/>
          </a:xfrm>
          <a:prstGeom prst="down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43" name="Pfeil: nach unten 42">
            <a:extLst>
              <a:ext uri="{FF2B5EF4-FFF2-40B4-BE49-F238E27FC236}">
                <a16:creationId xmlns:a16="http://schemas.microsoft.com/office/drawing/2014/main" id="{CAC010D8-4C65-FB51-29E6-E8231607E9E6}"/>
              </a:ext>
            </a:extLst>
          </p:cNvPr>
          <p:cNvSpPr/>
          <p:nvPr/>
        </p:nvSpPr>
        <p:spPr>
          <a:xfrm rot="10800000">
            <a:off x="3543997" y="5541916"/>
            <a:ext cx="302528" cy="283197"/>
          </a:xfrm>
          <a:prstGeom prst="down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77082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781AFFC-2E0F-C7F3-80FA-95970F3798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Ressourcenprojekt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162F0D8-58C3-D495-AE5C-5E20474C6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535FF-B7A4-43EA-8945-A85E09C47FB8}" type="slidenum">
              <a:rPr lang="de-DE" smtClean="0"/>
              <a:t>13</a:t>
            </a:fld>
            <a:endParaRPr lang="de-DE" dirty="0"/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1F93AB92-60DF-EB90-B36A-8FF82A416B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24000"/>
            <a:ext cx="6525126" cy="4970463"/>
          </a:xfrm>
        </p:spPr>
        <p:txBody>
          <a:bodyPr/>
          <a:lstStyle/>
          <a:p>
            <a:pPr marL="0" indent="0">
              <a:buNone/>
            </a:pPr>
            <a:r>
              <a:rPr lang="de-CH" dirty="0"/>
              <a:t>Was wird gemacht?</a:t>
            </a:r>
          </a:p>
          <a:p>
            <a:r>
              <a:rPr lang="de-CH" dirty="0"/>
              <a:t>Ko-kreative Workshops mit </a:t>
            </a:r>
            <a:r>
              <a:rPr lang="de-CH" dirty="0" err="1"/>
              <a:t>Landwirt:innen</a:t>
            </a:r>
            <a:r>
              <a:rPr lang="de-CH" dirty="0"/>
              <a:t> und </a:t>
            </a:r>
            <a:r>
              <a:rPr lang="de-CH" dirty="0" err="1"/>
              <a:t>Konsument:innen</a:t>
            </a:r>
            <a:endParaRPr lang="de-CH" dirty="0"/>
          </a:p>
          <a:p>
            <a:r>
              <a:rPr lang="de-CH" dirty="0"/>
              <a:t>Veranstaltungen für </a:t>
            </a:r>
            <a:r>
              <a:rPr lang="de-CH" dirty="0" err="1"/>
              <a:t>Konsument:innen</a:t>
            </a:r>
            <a:r>
              <a:rPr lang="de-CH" dirty="0"/>
              <a:t> auf den Bauernhöfen</a:t>
            </a:r>
          </a:p>
          <a:p>
            <a:r>
              <a:rPr lang="de-CH" dirty="0"/>
              <a:t>Interaktive Plattform für Austausch (Ideen, Rezepte, Informationsvermittlung)</a:t>
            </a:r>
          </a:p>
        </p:txBody>
      </p: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4B65FC0F-025A-9F43-A019-0018B275D1B3}"/>
              </a:ext>
            </a:extLst>
          </p:cNvPr>
          <p:cNvGrpSpPr/>
          <p:nvPr/>
        </p:nvGrpSpPr>
        <p:grpSpPr>
          <a:xfrm>
            <a:off x="3560282" y="4306193"/>
            <a:ext cx="3738938" cy="2232719"/>
            <a:chOff x="1882735" y="2742307"/>
            <a:chExt cx="3738938" cy="2232719"/>
          </a:xfrm>
        </p:grpSpPr>
        <p:sp>
          <p:nvSpPr>
            <p:cNvPr id="19" name="Ellipse 18">
              <a:extLst>
                <a:ext uri="{FF2B5EF4-FFF2-40B4-BE49-F238E27FC236}">
                  <a16:creationId xmlns:a16="http://schemas.microsoft.com/office/drawing/2014/main" id="{64921FE4-0803-DAD8-8045-C69E9CD0117B}"/>
                </a:ext>
              </a:extLst>
            </p:cNvPr>
            <p:cNvSpPr/>
            <p:nvPr/>
          </p:nvSpPr>
          <p:spPr>
            <a:xfrm>
              <a:off x="1882735" y="2742307"/>
              <a:ext cx="3738938" cy="1399586"/>
            </a:xfrm>
            <a:prstGeom prst="ellipse">
              <a:avLst/>
            </a:prstGeom>
            <a:solidFill>
              <a:schemeClr val="accent4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B7F2C1E7-A282-5DC8-CB20-E8EC02110D71}"/>
                </a:ext>
              </a:extLst>
            </p:cNvPr>
            <p:cNvSpPr/>
            <p:nvPr/>
          </p:nvSpPr>
          <p:spPr>
            <a:xfrm>
              <a:off x="1882735" y="3575440"/>
              <a:ext cx="3738938" cy="1399586"/>
            </a:xfrm>
            <a:prstGeom prst="ellipse">
              <a:avLst/>
            </a:prstGeom>
            <a:solidFill>
              <a:schemeClr val="accent4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21" name="Textfeld 20">
              <a:extLst>
                <a:ext uri="{FF2B5EF4-FFF2-40B4-BE49-F238E27FC236}">
                  <a16:creationId xmlns:a16="http://schemas.microsoft.com/office/drawing/2014/main" id="{5F998B57-F02C-B27F-1801-B681646907BE}"/>
                </a:ext>
              </a:extLst>
            </p:cNvPr>
            <p:cNvSpPr txBox="1"/>
            <p:nvPr/>
          </p:nvSpPr>
          <p:spPr>
            <a:xfrm>
              <a:off x="2742133" y="3257434"/>
              <a:ext cx="18631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CH" b="1" dirty="0"/>
                <a:t>40 Bauernhöfe</a:t>
              </a:r>
            </a:p>
          </p:txBody>
        </p:sp>
        <p:sp>
          <p:nvSpPr>
            <p:cNvPr id="22" name="Textfeld 21">
              <a:extLst>
                <a:ext uri="{FF2B5EF4-FFF2-40B4-BE49-F238E27FC236}">
                  <a16:creationId xmlns:a16="http://schemas.microsoft.com/office/drawing/2014/main" id="{6EBB6267-0876-546B-16B9-222EBAEF54AA}"/>
                </a:ext>
              </a:extLst>
            </p:cNvPr>
            <p:cNvSpPr txBox="1"/>
            <p:nvPr/>
          </p:nvSpPr>
          <p:spPr>
            <a:xfrm>
              <a:off x="1961218" y="4141893"/>
              <a:ext cx="35819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CH" b="1" dirty="0"/>
                <a:t>100 - 200 </a:t>
              </a:r>
              <a:r>
                <a:rPr lang="de-CH" b="1" dirty="0" err="1"/>
                <a:t>Konsument:innen</a:t>
              </a:r>
              <a:endParaRPr lang="de-CH" b="1" dirty="0"/>
            </a:p>
          </p:txBody>
        </p:sp>
      </p:grpSp>
      <p:pic>
        <p:nvPicPr>
          <p:cNvPr id="26" name="Bildplatzhalter 25" descr="Ein Bild, das Kleidung, Jeans, Schuhwerk, Person enthält.&#10;&#10;Automatisch generierte Beschreibung">
            <a:extLst>
              <a:ext uri="{FF2B5EF4-FFF2-40B4-BE49-F238E27FC236}">
                <a16:creationId xmlns:a16="http://schemas.microsoft.com/office/drawing/2014/main" id="{C55247AB-5254-8E5F-ABA5-23023E6A599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47" r="29147"/>
          <a:stretch>
            <a:fillRect/>
          </a:stretch>
        </p:blipFill>
        <p:spPr/>
      </p:pic>
      <p:sp>
        <p:nvSpPr>
          <p:cNvPr id="27" name="Pfeil: nach rechts 26">
            <a:extLst>
              <a:ext uri="{FF2B5EF4-FFF2-40B4-BE49-F238E27FC236}">
                <a16:creationId xmlns:a16="http://schemas.microsoft.com/office/drawing/2014/main" id="{25705685-9DBF-DFFA-AB15-233A60D77973}"/>
              </a:ext>
            </a:extLst>
          </p:cNvPr>
          <p:cNvSpPr/>
          <p:nvPr/>
        </p:nvSpPr>
        <p:spPr>
          <a:xfrm>
            <a:off x="3030892" y="5190652"/>
            <a:ext cx="1368162" cy="484632"/>
          </a:xfrm>
          <a:prstGeom prst="rightArrow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531805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781AFFC-2E0F-C7F3-80FA-95970F3798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Ressourcenprojekt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162F0D8-58C3-D495-AE5C-5E20474C6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535FF-B7A4-43EA-8945-A85E09C47FB8}" type="slidenum">
              <a:rPr lang="de-DE" smtClean="0"/>
              <a:t>14</a:t>
            </a:fld>
            <a:endParaRPr lang="de-DE" dirty="0"/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1F93AB92-60DF-EB90-B36A-8FF82A416B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24000"/>
            <a:ext cx="6525126" cy="4970463"/>
          </a:xfrm>
        </p:spPr>
        <p:txBody>
          <a:bodyPr/>
          <a:lstStyle/>
          <a:p>
            <a:pPr marL="0" indent="0">
              <a:buNone/>
            </a:pPr>
            <a:r>
              <a:rPr lang="de-CH" dirty="0"/>
              <a:t>Was wird gemacht?</a:t>
            </a:r>
          </a:p>
          <a:p>
            <a:r>
              <a:rPr lang="de-CH" dirty="0"/>
              <a:t>Informationsvermittlung</a:t>
            </a:r>
          </a:p>
          <a:p>
            <a:r>
              <a:rPr lang="de-CH" dirty="0"/>
              <a:t>Kochkurse</a:t>
            </a:r>
          </a:p>
          <a:p>
            <a:r>
              <a:rPr lang="de-CH" dirty="0"/>
              <a:t>Challenges</a:t>
            </a:r>
          </a:p>
          <a:p>
            <a:r>
              <a:rPr lang="de-CH" dirty="0"/>
              <a:t>Degustationen</a:t>
            </a:r>
          </a:p>
          <a:p>
            <a:r>
              <a:rPr lang="de-CH" dirty="0"/>
              <a:t>Etc.</a:t>
            </a:r>
          </a:p>
        </p:txBody>
      </p:sp>
      <p:pic>
        <p:nvPicPr>
          <p:cNvPr id="17" name="Bildplatzhalter 16" descr="Ein Bild, das Person, Kleidung, Essen, Fastfood enthält.&#10;&#10;Automatisch generierte Beschreibung">
            <a:extLst>
              <a:ext uri="{FF2B5EF4-FFF2-40B4-BE49-F238E27FC236}">
                <a16:creationId xmlns:a16="http://schemas.microsoft.com/office/drawing/2014/main" id="{75F7AF99-3277-1BF1-A35E-A35ECE71C17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7" r="3007"/>
          <a:stretch>
            <a:fillRect/>
          </a:stretch>
        </p:blipFill>
        <p:spPr/>
      </p:pic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37440797-1333-DCF7-03FF-33597CE8BF54}"/>
              </a:ext>
            </a:extLst>
          </p:cNvPr>
          <p:cNvGrpSpPr/>
          <p:nvPr/>
        </p:nvGrpSpPr>
        <p:grpSpPr>
          <a:xfrm>
            <a:off x="3560282" y="4306193"/>
            <a:ext cx="3738938" cy="2232719"/>
            <a:chOff x="1882735" y="2742307"/>
            <a:chExt cx="3738938" cy="2232719"/>
          </a:xfrm>
        </p:grpSpPr>
        <p:sp>
          <p:nvSpPr>
            <p:cNvPr id="5" name="Ellipse 4">
              <a:extLst>
                <a:ext uri="{FF2B5EF4-FFF2-40B4-BE49-F238E27FC236}">
                  <a16:creationId xmlns:a16="http://schemas.microsoft.com/office/drawing/2014/main" id="{298C5959-DD6E-8198-FB62-C09CA29E5937}"/>
                </a:ext>
              </a:extLst>
            </p:cNvPr>
            <p:cNvSpPr/>
            <p:nvPr/>
          </p:nvSpPr>
          <p:spPr>
            <a:xfrm>
              <a:off x="1882735" y="2742307"/>
              <a:ext cx="3738938" cy="1399586"/>
            </a:xfrm>
            <a:prstGeom prst="ellipse">
              <a:avLst/>
            </a:prstGeom>
            <a:solidFill>
              <a:schemeClr val="accent4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BF60583B-CB0B-700B-B8E7-8256776C0B99}"/>
                </a:ext>
              </a:extLst>
            </p:cNvPr>
            <p:cNvSpPr/>
            <p:nvPr/>
          </p:nvSpPr>
          <p:spPr>
            <a:xfrm>
              <a:off x="1882735" y="3575440"/>
              <a:ext cx="3738938" cy="1399586"/>
            </a:xfrm>
            <a:prstGeom prst="ellipse">
              <a:avLst/>
            </a:prstGeom>
            <a:solidFill>
              <a:schemeClr val="accent4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19752FBC-254D-BCAB-1D9A-3F1AE0A88B3F}"/>
                </a:ext>
              </a:extLst>
            </p:cNvPr>
            <p:cNvSpPr txBox="1"/>
            <p:nvPr/>
          </p:nvSpPr>
          <p:spPr>
            <a:xfrm>
              <a:off x="2742133" y="3257434"/>
              <a:ext cx="18631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CH" b="1" dirty="0"/>
                <a:t>40 Bauernhöfe</a:t>
              </a:r>
            </a:p>
          </p:txBody>
        </p: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1128A099-FC3D-06D2-ED4C-F3BDBE3DA197}"/>
                </a:ext>
              </a:extLst>
            </p:cNvPr>
            <p:cNvSpPr txBox="1"/>
            <p:nvPr/>
          </p:nvSpPr>
          <p:spPr>
            <a:xfrm>
              <a:off x="1961218" y="4141893"/>
              <a:ext cx="35819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CH" b="1" dirty="0"/>
                <a:t>100 - 200 </a:t>
              </a:r>
              <a:r>
                <a:rPr lang="de-CH" b="1" dirty="0" err="1"/>
                <a:t>Konsument:innen</a:t>
              </a:r>
              <a:endParaRPr lang="de-CH" b="1" dirty="0"/>
            </a:p>
          </p:txBody>
        </p:sp>
      </p:grpSp>
      <p:sp>
        <p:nvSpPr>
          <p:cNvPr id="10" name="Pfeil: nach rechts 9">
            <a:extLst>
              <a:ext uri="{FF2B5EF4-FFF2-40B4-BE49-F238E27FC236}">
                <a16:creationId xmlns:a16="http://schemas.microsoft.com/office/drawing/2014/main" id="{4EEB1BBC-35D0-0964-7915-4C1B15CD91C0}"/>
              </a:ext>
            </a:extLst>
          </p:cNvPr>
          <p:cNvSpPr/>
          <p:nvPr/>
        </p:nvSpPr>
        <p:spPr>
          <a:xfrm>
            <a:off x="2361188" y="5652181"/>
            <a:ext cx="1368162" cy="484632"/>
          </a:xfrm>
          <a:prstGeom prst="rightArrow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394771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781AFFC-2E0F-C7F3-80FA-95970F3798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Ressourcenprojekt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162F0D8-58C3-D495-AE5C-5E20474C6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535FF-B7A4-43EA-8945-A85E09C47FB8}" type="slidenum">
              <a:rPr lang="de-DE" smtClean="0"/>
              <a:t>15</a:t>
            </a:fld>
            <a:endParaRPr lang="de-DE" dirty="0"/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1F93AB92-60DF-EB90-B36A-8FF82A416B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24000"/>
            <a:ext cx="6525126" cy="4970463"/>
          </a:xfrm>
        </p:spPr>
        <p:txBody>
          <a:bodyPr/>
          <a:lstStyle/>
          <a:p>
            <a:pPr marL="0" indent="0">
              <a:buNone/>
            </a:pPr>
            <a:r>
              <a:rPr lang="de-CH" dirty="0"/>
              <a:t>Was wird gemacht?</a:t>
            </a:r>
          </a:p>
          <a:p>
            <a:r>
              <a:rPr lang="de-CH" dirty="0"/>
              <a:t>Reduktion von Pestiziden</a:t>
            </a:r>
          </a:p>
          <a:p>
            <a:r>
              <a:rPr lang="de-CH" dirty="0"/>
              <a:t>Schaffung von Kleinstrukturen zur Förderung der Biodiversität</a:t>
            </a:r>
          </a:p>
          <a:p>
            <a:r>
              <a:rPr lang="de-CH" dirty="0"/>
              <a:t>Erhöhung der Weidezeit</a:t>
            </a:r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37440797-1333-DCF7-03FF-33597CE8BF54}"/>
              </a:ext>
            </a:extLst>
          </p:cNvPr>
          <p:cNvGrpSpPr/>
          <p:nvPr/>
        </p:nvGrpSpPr>
        <p:grpSpPr>
          <a:xfrm>
            <a:off x="3560282" y="4306193"/>
            <a:ext cx="3738938" cy="2232719"/>
            <a:chOff x="1882735" y="2742307"/>
            <a:chExt cx="3738938" cy="2232719"/>
          </a:xfrm>
        </p:grpSpPr>
        <p:sp>
          <p:nvSpPr>
            <p:cNvPr id="5" name="Ellipse 4">
              <a:extLst>
                <a:ext uri="{FF2B5EF4-FFF2-40B4-BE49-F238E27FC236}">
                  <a16:creationId xmlns:a16="http://schemas.microsoft.com/office/drawing/2014/main" id="{298C5959-DD6E-8198-FB62-C09CA29E5937}"/>
                </a:ext>
              </a:extLst>
            </p:cNvPr>
            <p:cNvSpPr/>
            <p:nvPr/>
          </p:nvSpPr>
          <p:spPr>
            <a:xfrm>
              <a:off x="1882735" y="2742307"/>
              <a:ext cx="3738938" cy="1399586"/>
            </a:xfrm>
            <a:prstGeom prst="ellipse">
              <a:avLst/>
            </a:prstGeom>
            <a:solidFill>
              <a:schemeClr val="accent4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BF60583B-CB0B-700B-B8E7-8256776C0B99}"/>
                </a:ext>
              </a:extLst>
            </p:cNvPr>
            <p:cNvSpPr/>
            <p:nvPr/>
          </p:nvSpPr>
          <p:spPr>
            <a:xfrm>
              <a:off x="1882735" y="3575440"/>
              <a:ext cx="3738938" cy="1399586"/>
            </a:xfrm>
            <a:prstGeom prst="ellipse">
              <a:avLst/>
            </a:prstGeom>
            <a:solidFill>
              <a:schemeClr val="accent4">
                <a:alpha val="3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19752FBC-254D-BCAB-1D9A-3F1AE0A88B3F}"/>
                </a:ext>
              </a:extLst>
            </p:cNvPr>
            <p:cNvSpPr txBox="1"/>
            <p:nvPr/>
          </p:nvSpPr>
          <p:spPr>
            <a:xfrm>
              <a:off x="2742133" y="3257434"/>
              <a:ext cx="18631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CH" b="1" dirty="0"/>
                <a:t>40 Bauernhöfe</a:t>
              </a:r>
            </a:p>
          </p:txBody>
        </p: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1128A099-FC3D-06D2-ED4C-F3BDBE3DA197}"/>
                </a:ext>
              </a:extLst>
            </p:cNvPr>
            <p:cNvSpPr txBox="1"/>
            <p:nvPr/>
          </p:nvSpPr>
          <p:spPr>
            <a:xfrm>
              <a:off x="1961218" y="4141893"/>
              <a:ext cx="35819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CH" b="1" dirty="0"/>
                <a:t>100 - 200 </a:t>
              </a:r>
              <a:r>
                <a:rPr lang="de-CH" b="1" dirty="0" err="1"/>
                <a:t>Konsument:innen</a:t>
              </a:r>
              <a:endParaRPr lang="de-CH" b="1" dirty="0"/>
            </a:p>
          </p:txBody>
        </p:sp>
      </p:grpSp>
      <p:sp>
        <p:nvSpPr>
          <p:cNvPr id="11" name="Pfeil: nach rechts 10">
            <a:extLst>
              <a:ext uri="{FF2B5EF4-FFF2-40B4-BE49-F238E27FC236}">
                <a16:creationId xmlns:a16="http://schemas.microsoft.com/office/drawing/2014/main" id="{19E4F1AC-657F-CEFD-C32E-6C446C8F5BA1}"/>
              </a:ext>
            </a:extLst>
          </p:cNvPr>
          <p:cNvSpPr/>
          <p:nvPr/>
        </p:nvSpPr>
        <p:spPr>
          <a:xfrm>
            <a:off x="2374558" y="4763670"/>
            <a:ext cx="1368162" cy="484632"/>
          </a:xfrm>
          <a:prstGeom prst="rightArrow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pic>
        <p:nvPicPr>
          <p:cNvPr id="15" name="Bildplatzhalter 14" descr="Ein Bild, das Insekt, Wirbellose, Pflanze, Pollen enthält.&#10;&#10;Automatisch generierte Beschreibung">
            <a:extLst>
              <a:ext uri="{FF2B5EF4-FFF2-40B4-BE49-F238E27FC236}">
                <a16:creationId xmlns:a16="http://schemas.microsoft.com/office/drawing/2014/main" id="{8E3F76B3-0F48-FD1D-7C77-2813FAEC3D3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5" r="2910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660152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781AFFC-2E0F-C7F3-80FA-95970F3798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Ressourcenprojekt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162F0D8-58C3-D495-AE5C-5E20474C6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535FF-B7A4-43EA-8945-A85E09C47FB8}" type="slidenum">
              <a:rPr lang="de-DE" smtClean="0"/>
              <a:t>16</a:t>
            </a:fld>
            <a:endParaRPr lang="de-DE" dirty="0"/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1F93AB92-60DF-EB90-B36A-8FF82A416B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24000"/>
            <a:ext cx="6525126" cy="4970463"/>
          </a:xfrm>
        </p:spPr>
        <p:txBody>
          <a:bodyPr/>
          <a:lstStyle/>
          <a:p>
            <a:r>
              <a:rPr lang="de-CH" dirty="0"/>
              <a:t>Messung der Wirkung</a:t>
            </a:r>
          </a:p>
          <a:p>
            <a:r>
              <a:rPr lang="de-CH" dirty="0"/>
              <a:t>Entsprechende Anpassung der «Massnahmen»</a:t>
            </a:r>
          </a:p>
          <a:p>
            <a:r>
              <a:rPr lang="de-CH" dirty="0"/>
              <a:t>Wissenschaftliche Begleitung</a:t>
            </a:r>
          </a:p>
          <a:p>
            <a:r>
              <a:rPr lang="de-CH" dirty="0"/>
              <a:t>Dialog auf Augenhöhe zwischen allen Beteiligten</a:t>
            </a:r>
          </a:p>
          <a:p>
            <a:pPr marL="0" indent="0">
              <a:buNone/>
            </a:pPr>
            <a:endParaRPr lang="de-CH" dirty="0"/>
          </a:p>
          <a:p>
            <a:endParaRPr lang="de-CH" dirty="0"/>
          </a:p>
          <a:p>
            <a:endParaRPr lang="de-CH" dirty="0"/>
          </a:p>
        </p:txBody>
      </p:sp>
      <p:pic>
        <p:nvPicPr>
          <p:cNvPr id="14" name="Bildplatzhalter 13" descr="Ein Bild, das draußen, Person, Gras, Kleidung enthält.&#10;&#10;Automatisch generierte Beschreibung">
            <a:extLst>
              <a:ext uri="{FF2B5EF4-FFF2-40B4-BE49-F238E27FC236}">
                <a16:creationId xmlns:a16="http://schemas.microsoft.com/office/drawing/2014/main" id="{5B5B97DD-2CD7-E844-3A4B-E4FA40121BB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5" r="2910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385006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781AFFC-2E0F-C7F3-80FA-95970F3798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Ressourcenprojekt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162F0D8-58C3-D495-AE5C-5E20474C6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535FF-B7A4-43EA-8945-A85E09C47FB8}" type="slidenum">
              <a:rPr lang="de-DE" smtClean="0"/>
              <a:t>17</a:t>
            </a:fld>
            <a:endParaRPr lang="de-DE" dirty="0"/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1F93AB92-60DF-EB90-B36A-8FF82A416B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24000"/>
            <a:ext cx="6525126" cy="4970463"/>
          </a:xfrm>
        </p:spPr>
        <p:txBody>
          <a:bodyPr/>
          <a:lstStyle/>
          <a:p>
            <a:r>
              <a:rPr lang="de-CH" dirty="0"/>
              <a:t>6 Jahre Laufzeit + 2 Jahre Wirkungsmonitoring</a:t>
            </a:r>
          </a:p>
          <a:p>
            <a:r>
              <a:rPr lang="de-CH" dirty="0"/>
              <a:t>Vier Kantone in drei Sprachregionen</a:t>
            </a:r>
          </a:p>
          <a:p>
            <a:r>
              <a:rPr lang="de-CH" dirty="0"/>
              <a:t>Breite Trägerschaft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de-CH" dirty="0"/>
              <a:t>Kantone VD, TI, SO, GL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de-CH" dirty="0"/>
              <a:t>Kantonale Bauernverbände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de-CH" dirty="0" err="1"/>
              <a:t>Agridea</a:t>
            </a:r>
            <a:endParaRPr lang="de-CH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de-CH" dirty="0" err="1"/>
              <a:t>IfA</a:t>
            </a:r>
            <a:endParaRPr lang="de-CH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de-CH" b="1" dirty="0" err="1"/>
              <a:t>kf</a:t>
            </a:r>
            <a:endParaRPr lang="de-CH" b="1" dirty="0"/>
          </a:p>
          <a:p>
            <a:pPr marL="457200" lvl="1" indent="0">
              <a:buNone/>
            </a:pPr>
            <a:endParaRPr lang="de-CH" dirty="0"/>
          </a:p>
          <a:p>
            <a:endParaRPr lang="de-CH" dirty="0"/>
          </a:p>
          <a:p>
            <a:endParaRPr lang="de-CH" dirty="0"/>
          </a:p>
          <a:p>
            <a:endParaRPr lang="de-CH" dirty="0"/>
          </a:p>
        </p:txBody>
      </p:sp>
      <p:pic>
        <p:nvPicPr>
          <p:cNvPr id="3" name="Grafik 2" descr="Ein Bild, das Karte, Diagramm, Text enthält.&#10;&#10;Automatisch generierte Beschreibung">
            <a:extLst>
              <a:ext uri="{FF2B5EF4-FFF2-40B4-BE49-F238E27FC236}">
                <a16:creationId xmlns:a16="http://schemas.microsoft.com/office/drawing/2014/main" id="{A543A68C-F8EA-2993-EE79-3857151F22A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22" t="18897" r="16108" b="16859"/>
          <a:stretch/>
        </p:blipFill>
        <p:spPr>
          <a:xfrm>
            <a:off x="3419181" y="3984990"/>
            <a:ext cx="3785430" cy="2553922"/>
          </a:xfrm>
          <a:prstGeom prst="rect">
            <a:avLst/>
          </a:prstGeom>
        </p:spPr>
      </p:pic>
      <p:pic>
        <p:nvPicPr>
          <p:cNvPr id="13" name="Bildplatzhalter 12" descr="Ein Bild, das Kleidung, Person, Mann, Handel enthält.&#10;&#10;Automatisch generierte Beschreibung">
            <a:extLst>
              <a:ext uri="{FF2B5EF4-FFF2-40B4-BE49-F238E27FC236}">
                <a16:creationId xmlns:a16="http://schemas.microsoft.com/office/drawing/2014/main" id="{02FE2316-7991-8894-37A8-168E348FB06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47" r="2914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998356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5D86751-E6E8-5145-EEC0-576E1F1BAB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Agrarökologie Liechtenstein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F92AB69-DE42-0E00-0B8A-AE1EC81E27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Projekt 2021 – 2023</a:t>
            </a:r>
          </a:p>
          <a:p>
            <a:r>
              <a:rPr lang="de-CH" dirty="0"/>
              <a:t>Seit 2024 selbständiger Verein</a:t>
            </a:r>
          </a:p>
          <a:p>
            <a:endParaRPr lang="de-CH" dirty="0"/>
          </a:p>
          <a:p>
            <a:pPr marL="0" indent="0">
              <a:buNone/>
            </a:pPr>
            <a:endParaRPr lang="de-CH" dirty="0"/>
          </a:p>
          <a:p>
            <a:pPr marL="0" indent="0">
              <a:buNone/>
            </a:pPr>
            <a:endParaRPr lang="de-CH" dirty="0"/>
          </a:p>
          <a:p>
            <a:pPr marL="0" indent="0">
              <a:lnSpc>
                <a:spcPct val="100000"/>
              </a:lnSpc>
              <a:buNone/>
            </a:pPr>
            <a:r>
              <a:rPr lang="de-CH" sz="1800" dirty="0"/>
              <a:t>Fotos vom Projekt</a:t>
            </a:r>
          </a:p>
          <a:p>
            <a:pPr>
              <a:lnSpc>
                <a:spcPct val="100000"/>
              </a:lnSpc>
            </a:pPr>
            <a:r>
              <a:rPr lang="de-CH" sz="1800" dirty="0"/>
              <a:t>Julian Konrad</a:t>
            </a:r>
          </a:p>
          <a:p>
            <a:pPr>
              <a:lnSpc>
                <a:spcPct val="100000"/>
              </a:lnSpc>
            </a:pPr>
            <a:r>
              <a:rPr lang="de-CH" sz="1800" dirty="0"/>
              <a:t>Oliver Ospelt</a:t>
            </a:r>
          </a:p>
          <a:p>
            <a:pPr>
              <a:lnSpc>
                <a:spcPct val="100000"/>
              </a:lnSpc>
            </a:pPr>
            <a:r>
              <a:rPr lang="de-CH" sz="1800" dirty="0"/>
              <a:t>Reinhard Gessl</a:t>
            </a: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26356DA-6719-1347-28EC-AE48A44E90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535FF-B7A4-43EA-8945-A85E09C47FB8}" type="slidenum">
              <a:rPr lang="de-DE" smtClean="0"/>
              <a:t>18</a:t>
            </a:fld>
            <a:endParaRPr lang="de-DE" dirty="0"/>
          </a:p>
        </p:txBody>
      </p:sp>
      <p:pic>
        <p:nvPicPr>
          <p:cNvPr id="7" name="Bildplatzhalter 6" descr="Ein Bild, das Essen, Gemüse, Fingerfood, Kulinarik enthält.&#10;&#10;Automatisch generierte Beschreibung">
            <a:extLst>
              <a:ext uri="{FF2B5EF4-FFF2-40B4-BE49-F238E27FC236}">
                <a16:creationId xmlns:a16="http://schemas.microsoft.com/office/drawing/2014/main" id="{D9C95A35-3ED5-F2EF-44EB-1995F5E1F6D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52" r="4242"/>
          <a:stretch/>
        </p:blipFill>
        <p:spPr>
          <a:xfrm>
            <a:off x="7892716" y="0"/>
            <a:ext cx="4299284" cy="6858000"/>
          </a:xfrm>
        </p:spPr>
      </p:pic>
    </p:spTree>
    <p:extLst>
      <p:ext uri="{BB962C8B-B14F-4D97-AF65-F5344CB8AC3E}">
        <p14:creationId xmlns:p14="http://schemas.microsoft.com/office/powerpoint/2010/main" val="36590505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33E175E-F3A3-596F-DBBD-08D4C4AAB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7A710C7-1B05-1197-E45D-97E1293F81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CH" dirty="0"/>
              <a:t>Ideen erwünscht</a:t>
            </a:r>
          </a:p>
          <a:p>
            <a:r>
              <a:rPr lang="de-CH" dirty="0"/>
              <a:t>Interessierte </a:t>
            </a:r>
            <a:r>
              <a:rPr lang="de-CH" dirty="0" err="1"/>
              <a:t>Konsument:innen</a:t>
            </a:r>
            <a:r>
              <a:rPr lang="de-CH" dirty="0"/>
              <a:t> finden</a:t>
            </a:r>
          </a:p>
          <a:p>
            <a:r>
              <a:rPr lang="de-CH" dirty="0"/>
              <a:t>Veranstaltungsformen</a:t>
            </a:r>
          </a:p>
          <a:p>
            <a:endParaRPr lang="de-CH" dirty="0"/>
          </a:p>
          <a:p>
            <a:pPr marL="0" indent="0">
              <a:buNone/>
            </a:pPr>
            <a:endParaRPr lang="de-CH" dirty="0"/>
          </a:p>
          <a:p>
            <a:pPr marL="0" indent="0">
              <a:buNone/>
            </a:pPr>
            <a:endParaRPr lang="de-CH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124D18F-0EC7-BFA9-0952-E7F891F56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535FF-B7A4-43EA-8945-A85E09C47FB8}" type="slidenum">
              <a:rPr lang="de-DE" smtClean="0"/>
              <a:t>19</a:t>
            </a:fld>
            <a:endParaRPr lang="de-DE" dirty="0"/>
          </a:p>
        </p:txBody>
      </p:sp>
      <p:pic>
        <p:nvPicPr>
          <p:cNvPr id="11" name="Bildplatzhalter 10" descr="Ein Bild, das Kleidung, Person, Menschliches Gesicht, Junge enthält.&#10;&#10;Automatisch generierte Beschreibung">
            <a:extLst>
              <a:ext uri="{FF2B5EF4-FFF2-40B4-BE49-F238E27FC236}">
                <a16:creationId xmlns:a16="http://schemas.microsoft.com/office/drawing/2014/main" id="{AC235E04-C2D1-5DA3-CB51-B243549E414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47" r="2914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993922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24C7B93-EB9F-F3F8-10C7-FAB585056F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Ernährungssystem</a:t>
            </a:r>
          </a:p>
        </p:txBody>
      </p:sp>
      <p:pic>
        <p:nvPicPr>
          <p:cNvPr id="7" name="Inhaltsplatzhalter 6" descr="Ein Bild, das Text, Screenshot, Diagramm, Schrift enthält.&#10;&#10;Automatisch generierte Beschreibung">
            <a:extLst>
              <a:ext uri="{FF2B5EF4-FFF2-40B4-BE49-F238E27FC236}">
                <a16:creationId xmlns:a16="http://schemas.microsoft.com/office/drawing/2014/main" id="{070AB3E3-E0EE-FD94-6CC0-05B183C8B5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0637" y="1603420"/>
            <a:ext cx="4994067" cy="4533050"/>
          </a:xfrm>
        </p:spPr>
      </p:pic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402F6C1-924D-79B5-A0F7-CA9EC16439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535FF-B7A4-43EA-8945-A85E09C47FB8}" type="slidenum">
              <a:rPr lang="de-DE" smtClean="0"/>
              <a:t>2</a:t>
            </a:fld>
            <a:endParaRPr lang="de-DE" dirty="0"/>
          </a:p>
        </p:txBody>
      </p:sp>
      <p:pic>
        <p:nvPicPr>
          <p:cNvPr id="9" name="Bildplatzhalter 8" descr="Ein Bild, das Person, Essen, Mahlzeit, Tisch enthält.&#10;&#10;Automatisch generierte Beschreibung">
            <a:extLst>
              <a:ext uri="{FF2B5EF4-FFF2-40B4-BE49-F238E27FC236}">
                <a16:creationId xmlns:a16="http://schemas.microsoft.com/office/drawing/2014/main" id="{E26129EC-DBF2-067E-FE83-2663A779AAC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91" r="2909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838707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33E175E-F3A3-596F-DBBD-08D4C4AAB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7A710C7-1B05-1197-E45D-97E1293F81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CH" dirty="0"/>
              <a:t>Ideen erwünscht</a:t>
            </a:r>
          </a:p>
          <a:p>
            <a:r>
              <a:rPr lang="de-CH" dirty="0"/>
              <a:t>Interessierte </a:t>
            </a:r>
            <a:r>
              <a:rPr lang="de-CH" dirty="0" err="1"/>
              <a:t>Konsument:innen</a:t>
            </a:r>
            <a:r>
              <a:rPr lang="de-CH" dirty="0"/>
              <a:t> finden</a:t>
            </a:r>
          </a:p>
          <a:p>
            <a:r>
              <a:rPr lang="de-CH" dirty="0"/>
              <a:t>Veranstaltungsformen</a:t>
            </a:r>
          </a:p>
          <a:p>
            <a:endParaRPr lang="de-CH" dirty="0"/>
          </a:p>
          <a:p>
            <a:pPr marL="0" indent="0">
              <a:buNone/>
            </a:pPr>
            <a:endParaRPr lang="de-CH" dirty="0"/>
          </a:p>
          <a:p>
            <a:pPr marL="0" indent="0">
              <a:buNone/>
            </a:pPr>
            <a:r>
              <a:rPr lang="de-CH" sz="2800" dirty="0"/>
              <a:t>Fragen?</a:t>
            </a: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124D18F-0EC7-BFA9-0952-E7F891F56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535FF-B7A4-43EA-8945-A85E09C47FB8}" type="slidenum">
              <a:rPr lang="de-DE" smtClean="0"/>
              <a:t>20</a:t>
            </a:fld>
            <a:endParaRPr lang="de-DE" dirty="0"/>
          </a:p>
        </p:txBody>
      </p:sp>
      <p:pic>
        <p:nvPicPr>
          <p:cNvPr id="11" name="Bildplatzhalter 10" descr="Ein Bild, das Kleidung, Person, Menschliches Gesicht, Junge enthält.&#10;&#10;Automatisch generierte Beschreibung">
            <a:extLst>
              <a:ext uri="{FF2B5EF4-FFF2-40B4-BE49-F238E27FC236}">
                <a16:creationId xmlns:a16="http://schemas.microsoft.com/office/drawing/2014/main" id="{AC235E04-C2D1-5DA3-CB51-B243549E414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47" r="2914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763400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feld 7">
            <a:extLst>
              <a:ext uri="{FF2B5EF4-FFF2-40B4-BE49-F238E27FC236}">
                <a16:creationId xmlns:a16="http://schemas.microsoft.com/office/drawing/2014/main" id="{23DD20BE-F99E-8D4B-B2D4-86758356BE0E}"/>
              </a:ext>
            </a:extLst>
          </p:cNvPr>
          <p:cNvSpPr txBox="1"/>
          <p:nvPr/>
        </p:nvSpPr>
        <p:spPr>
          <a:xfrm>
            <a:off x="811272" y="5795783"/>
            <a:ext cx="86833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/>
              <a:t>Sarah Wolf, </a:t>
            </a:r>
            <a:r>
              <a:rPr lang="de-CH" dirty="0" err="1">
                <a:hlinkClick r:id="rId2"/>
              </a:rPr>
              <a:t>sarah.wolf@agroecology.science</a:t>
            </a:r>
            <a:r>
              <a:rPr lang="de-CH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58132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B30889-F953-D7B8-4B3A-3893AEE3D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Produktion &amp; Konsum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D63408D-6B27-EBE7-CF45-D1FD1567B1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AE70C49-7FF2-7938-11CB-D25FA9E2A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535FF-B7A4-43EA-8945-A85E09C47FB8}" type="slidenum">
              <a:rPr lang="de-DE" smtClean="0"/>
              <a:t>3</a:t>
            </a:fld>
            <a:endParaRPr lang="de-DE" dirty="0"/>
          </a:p>
        </p:txBody>
      </p:sp>
      <p:pic>
        <p:nvPicPr>
          <p:cNvPr id="18" name="Bildplatzhalter 17" descr="Ein Bild, das Gras, draußen, Pflanze, Feld enthält.&#10;&#10;Automatisch generierte Beschreibung">
            <a:extLst>
              <a:ext uri="{FF2B5EF4-FFF2-40B4-BE49-F238E27FC236}">
                <a16:creationId xmlns:a16="http://schemas.microsoft.com/office/drawing/2014/main" id="{B9FAD2F8-AE99-D2C7-AE60-6240C5F6E9A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1" r="29121"/>
          <a:stretch>
            <a:fillRect/>
          </a:stretch>
        </p:blipFill>
        <p:spPr/>
      </p:pic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02BFC1DA-D775-6034-183F-590E80024CCD}"/>
              </a:ext>
            </a:extLst>
          </p:cNvPr>
          <p:cNvGrpSpPr/>
          <p:nvPr/>
        </p:nvGrpSpPr>
        <p:grpSpPr>
          <a:xfrm>
            <a:off x="838200" y="2025899"/>
            <a:ext cx="6572575" cy="3247349"/>
            <a:chOff x="1055175" y="2129353"/>
            <a:chExt cx="6572575" cy="3247349"/>
          </a:xfrm>
        </p:grpSpPr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AEA3797D-4CE2-50FE-C6E0-CAE12EF91472}"/>
                </a:ext>
              </a:extLst>
            </p:cNvPr>
            <p:cNvSpPr txBox="1"/>
            <p:nvPr/>
          </p:nvSpPr>
          <p:spPr>
            <a:xfrm>
              <a:off x="1055176" y="2845312"/>
              <a:ext cx="13858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>
                  <a:latin typeface="Leelawadee" panose="020B0502040204020203" pitchFamily="34" charset="-34"/>
                  <a:cs typeface="Leelawadee" panose="020B0502040204020203" pitchFamily="34" charset="-34"/>
                </a:rPr>
                <a:t>Angebot</a:t>
              </a:r>
              <a:endParaRPr lang="de-CH" b="1" dirty="0">
                <a:latin typeface="Leelawadee" panose="020B0502040204020203" pitchFamily="34" charset="-34"/>
                <a:cs typeface="Leelawadee" panose="020B0502040204020203" pitchFamily="34" charset="-34"/>
              </a:endParaRPr>
            </a:p>
          </p:txBody>
        </p: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0C4B9A17-264F-B7D0-3C74-C8CB05F8B142}"/>
                </a:ext>
              </a:extLst>
            </p:cNvPr>
            <p:cNvSpPr txBox="1"/>
            <p:nvPr/>
          </p:nvSpPr>
          <p:spPr>
            <a:xfrm>
              <a:off x="1055175" y="2129353"/>
              <a:ext cx="1935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latin typeface="Leelawadee" panose="020B0502040204020203" pitchFamily="34" charset="-34"/>
                  <a:cs typeface="Leelawadee" panose="020B0502040204020203" pitchFamily="34" charset="-34"/>
                </a:rPr>
                <a:t>Landwirtschaft</a:t>
              </a:r>
              <a:endParaRPr lang="de-CH" dirty="0">
                <a:latin typeface="Leelawadee" panose="020B0502040204020203" pitchFamily="34" charset="-34"/>
                <a:cs typeface="Leelawadee" panose="020B0502040204020203" pitchFamily="34" charset="-34"/>
              </a:endParaRPr>
            </a:p>
          </p:txBody>
        </p:sp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33C88E60-29AD-29BD-5F63-FC0949C45602}"/>
                </a:ext>
              </a:extLst>
            </p:cNvPr>
            <p:cNvSpPr txBox="1"/>
            <p:nvPr/>
          </p:nvSpPr>
          <p:spPr>
            <a:xfrm>
              <a:off x="5691752" y="2129353"/>
              <a:ext cx="1935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latin typeface="Leelawadee" panose="020B0502040204020203" pitchFamily="34" charset="-34"/>
                  <a:cs typeface="Leelawadee" panose="020B0502040204020203" pitchFamily="34" charset="-34"/>
                </a:rPr>
                <a:t>Ernährung</a:t>
              </a:r>
              <a:endParaRPr lang="de-CH" dirty="0">
                <a:latin typeface="Leelawadee" panose="020B0502040204020203" pitchFamily="34" charset="-34"/>
                <a:cs typeface="Leelawadee" panose="020B0502040204020203" pitchFamily="34" charset="-34"/>
              </a:endParaRPr>
            </a:p>
          </p:txBody>
        </p: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A2EAD497-C0D2-2AFB-A9FC-946F9B290CCB}"/>
                </a:ext>
              </a:extLst>
            </p:cNvPr>
            <p:cNvSpPr txBox="1"/>
            <p:nvPr/>
          </p:nvSpPr>
          <p:spPr>
            <a:xfrm>
              <a:off x="5691752" y="2845312"/>
              <a:ext cx="17086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>
                  <a:latin typeface="Leelawadee" panose="020B0502040204020203" pitchFamily="34" charset="-34"/>
                  <a:cs typeface="Leelawadee" panose="020B0502040204020203" pitchFamily="34" charset="-34"/>
                </a:rPr>
                <a:t>Nachfrage</a:t>
              </a:r>
              <a:endParaRPr lang="de-CH" b="1" dirty="0">
                <a:latin typeface="Leelawadee" panose="020B0502040204020203" pitchFamily="34" charset="-34"/>
                <a:cs typeface="Leelawadee" panose="020B0502040204020203" pitchFamily="34" charset="-34"/>
              </a:endParaRPr>
            </a:p>
          </p:txBody>
        </p:sp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595A827A-2A51-BE18-2EE8-A2DEC564C1FC}"/>
                </a:ext>
              </a:extLst>
            </p:cNvPr>
            <p:cNvSpPr txBox="1"/>
            <p:nvPr/>
          </p:nvSpPr>
          <p:spPr>
            <a:xfrm>
              <a:off x="1055176" y="5007370"/>
              <a:ext cx="13858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>
                  <a:latin typeface="Leelawadee" panose="020B0502040204020203" pitchFamily="34" charset="-34"/>
                  <a:cs typeface="Leelawadee" panose="020B0502040204020203" pitchFamily="34" charset="-34"/>
                </a:rPr>
                <a:t>Leistung</a:t>
              </a:r>
              <a:endParaRPr lang="de-CH" b="1" dirty="0">
                <a:latin typeface="Leelawadee" panose="020B0502040204020203" pitchFamily="34" charset="-34"/>
                <a:cs typeface="Leelawadee" panose="020B0502040204020203" pitchFamily="34" charset="-34"/>
              </a:endParaRP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EC714F2D-BE96-E6A1-0259-CF2A6D88F0BC}"/>
                </a:ext>
              </a:extLst>
            </p:cNvPr>
            <p:cNvSpPr txBox="1"/>
            <p:nvPr/>
          </p:nvSpPr>
          <p:spPr>
            <a:xfrm>
              <a:off x="5691752" y="5007370"/>
              <a:ext cx="13858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>
                  <a:latin typeface="Leelawadee" panose="020B0502040204020203" pitchFamily="34" charset="-34"/>
                  <a:cs typeface="Leelawadee" panose="020B0502040204020203" pitchFamily="34" charset="-34"/>
                </a:rPr>
                <a:t>Preis</a:t>
              </a:r>
              <a:endParaRPr lang="de-CH" b="1" dirty="0">
                <a:latin typeface="Leelawadee" panose="020B0502040204020203" pitchFamily="34" charset="-34"/>
                <a:cs typeface="Leelawadee" panose="020B0502040204020203" pitchFamily="34" charset="-34"/>
              </a:endParaRPr>
            </a:p>
          </p:txBody>
        </p:sp>
        <p:cxnSp>
          <p:nvCxnSpPr>
            <p:cNvPr id="13" name="Gerade Verbindung mit Pfeil 12">
              <a:extLst>
                <a:ext uri="{FF2B5EF4-FFF2-40B4-BE49-F238E27FC236}">
                  <a16:creationId xmlns:a16="http://schemas.microsoft.com/office/drawing/2014/main" id="{50F757B6-2CD6-C840-6BB7-6F36F2BD0567}"/>
                </a:ext>
              </a:extLst>
            </p:cNvPr>
            <p:cNvCxnSpPr/>
            <p:nvPr/>
          </p:nvCxnSpPr>
          <p:spPr>
            <a:xfrm>
              <a:off x="3076414" y="3029978"/>
              <a:ext cx="1859796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Gerade Verbindung mit Pfeil 13">
              <a:extLst>
                <a:ext uri="{FF2B5EF4-FFF2-40B4-BE49-F238E27FC236}">
                  <a16:creationId xmlns:a16="http://schemas.microsoft.com/office/drawing/2014/main" id="{777C53C8-2F1C-F92A-03BE-0738C6F390F1}"/>
                </a:ext>
              </a:extLst>
            </p:cNvPr>
            <p:cNvCxnSpPr/>
            <p:nvPr/>
          </p:nvCxnSpPr>
          <p:spPr>
            <a:xfrm>
              <a:off x="3068663" y="5192036"/>
              <a:ext cx="1859796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Ellipse 14">
            <a:extLst>
              <a:ext uri="{FF2B5EF4-FFF2-40B4-BE49-F238E27FC236}">
                <a16:creationId xmlns:a16="http://schemas.microsoft.com/office/drawing/2014/main" id="{C3E9EB45-6FC3-0FAA-D19E-C7C6A0CC2242}"/>
              </a:ext>
            </a:extLst>
          </p:cNvPr>
          <p:cNvSpPr/>
          <p:nvPr/>
        </p:nvSpPr>
        <p:spPr>
          <a:xfrm>
            <a:off x="750378" y="1957820"/>
            <a:ext cx="1783596" cy="554396"/>
          </a:xfrm>
          <a:prstGeom prst="ellipse">
            <a:avLst/>
          </a:prstGeom>
          <a:solidFill>
            <a:schemeClr val="accent4">
              <a:lumMod val="60000"/>
              <a:lumOff val="40000"/>
              <a:alpha val="2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707ADB96-9CE4-4A6D-2FFE-4BABBC68AD02}"/>
              </a:ext>
            </a:extLst>
          </p:cNvPr>
          <p:cNvSpPr/>
          <p:nvPr/>
        </p:nvSpPr>
        <p:spPr>
          <a:xfrm>
            <a:off x="5188059" y="1945646"/>
            <a:ext cx="1783596" cy="554396"/>
          </a:xfrm>
          <a:prstGeom prst="ellipse">
            <a:avLst/>
          </a:prstGeom>
          <a:solidFill>
            <a:schemeClr val="accent4">
              <a:lumMod val="60000"/>
              <a:lumOff val="40000"/>
              <a:alpha val="2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2746627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B30889-F953-D7B8-4B3A-3893AEE3D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Produktion &amp; Konsum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D63408D-6B27-EBE7-CF45-D1FD1567B1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AE70C49-7FF2-7938-11CB-D25FA9E2A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535FF-B7A4-43EA-8945-A85E09C47FB8}" type="slidenum">
              <a:rPr lang="de-DE" smtClean="0"/>
              <a:t>4</a:t>
            </a:fld>
            <a:endParaRPr lang="de-DE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02BFC1DA-D775-6034-183F-590E80024CCD}"/>
              </a:ext>
            </a:extLst>
          </p:cNvPr>
          <p:cNvGrpSpPr/>
          <p:nvPr/>
        </p:nvGrpSpPr>
        <p:grpSpPr>
          <a:xfrm>
            <a:off x="838200" y="2025899"/>
            <a:ext cx="6572575" cy="3247349"/>
            <a:chOff x="1055175" y="2129353"/>
            <a:chExt cx="6572575" cy="3247349"/>
          </a:xfrm>
        </p:grpSpPr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AEA3797D-4CE2-50FE-C6E0-CAE12EF91472}"/>
                </a:ext>
              </a:extLst>
            </p:cNvPr>
            <p:cNvSpPr txBox="1"/>
            <p:nvPr/>
          </p:nvSpPr>
          <p:spPr>
            <a:xfrm>
              <a:off x="1055176" y="2845312"/>
              <a:ext cx="13858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>
                  <a:latin typeface="Leelawadee" panose="020B0502040204020203" pitchFamily="34" charset="-34"/>
                  <a:cs typeface="Leelawadee" panose="020B0502040204020203" pitchFamily="34" charset="-34"/>
                </a:rPr>
                <a:t>Angebot</a:t>
              </a:r>
              <a:endParaRPr lang="de-CH" b="1" dirty="0">
                <a:latin typeface="Leelawadee" panose="020B0502040204020203" pitchFamily="34" charset="-34"/>
                <a:cs typeface="Leelawadee" panose="020B0502040204020203" pitchFamily="34" charset="-34"/>
              </a:endParaRPr>
            </a:p>
          </p:txBody>
        </p: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0C4B9A17-264F-B7D0-3C74-C8CB05F8B142}"/>
                </a:ext>
              </a:extLst>
            </p:cNvPr>
            <p:cNvSpPr txBox="1"/>
            <p:nvPr/>
          </p:nvSpPr>
          <p:spPr>
            <a:xfrm>
              <a:off x="1055175" y="2129353"/>
              <a:ext cx="1935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latin typeface="Leelawadee" panose="020B0502040204020203" pitchFamily="34" charset="-34"/>
                  <a:cs typeface="Leelawadee" panose="020B0502040204020203" pitchFamily="34" charset="-34"/>
                </a:rPr>
                <a:t>Landwirtschaft</a:t>
              </a:r>
              <a:endParaRPr lang="de-CH" dirty="0">
                <a:latin typeface="Leelawadee" panose="020B0502040204020203" pitchFamily="34" charset="-34"/>
                <a:cs typeface="Leelawadee" panose="020B0502040204020203" pitchFamily="34" charset="-34"/>
              </a:endParaRPr>
            </a:p>
          </p:txBody>
        </p:sp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33C88E60-29AD-29BD-5F63-FC0949C45602}"/>
                </a:ext>
              </a:extLst>
            </p:cNvPr>
            <p:cNvSpPr txBox="1"/>
            <p:nvPr/>
          </p:nvSpPr>
          <p:spPr>
            <a:xfrm>
              <a:off x="5691752" y="2129353"/>
              <a:ext cx="1935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latin typeface="Leelawadee" panose="020B0502040204020203" pitchFamily="34" charset="-34"/>
                  <a:cs typeface="Leelawadee" panose="020B0502040204020203" pitchFamily="34" charset="-34"/>
                </a:rPr>
                <a:t>Ernährung</a:t>
              </a:r>
              <a:endParaRPr lang="de-CH" dirty="0">
                <a:latin typeface="Leelawadee" panose="020B0502040204020203" pitchFamily="34" charset="-34"/>
                <a:cs typeface="Leelawadee" panose="020B0502040204020203" pitchFamily="34" charset="-34"/>
              </a:endParaRPr>
            </a:p>
          </p:txBody>
        </p: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A2EAD497-C0D2-2AFB-A9FC-946F9B290CCB}"/>
                </a:ext>
              </a:extLst>
            </p:cNvPr>
            <p:cNvSpPr txBox="1"/>
            <p:nvPr/>
          </p:nvSpPr>
          <p:spPr>
            <a:xfrm>
              <a:off x="5691752" y="2845312"/>
              <a:ext cx="17086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>
                  <a:latin typeface="Leelawadee" panose="020B0502040204020203" pitchFamily="34" charset="-34"/>
                  <a:cs typeface="Leelawadee" panose="020B0502040204020203" pitchFamily="34" charset="-34"/>
                </a:rPr>
                <a:t>Nachfrage</a:t>
              </a:r>
              <a:endParaRPr lang="de-CH" b="1" dirty="0">
                <a:latin typeface="Leelawadee" panose="020B0502040204020203" pitchFamily="34" charset="-34"/>
                <a:cs typeface="Leelawadee" panose="020B0502040204020203" pitchFamily="34" charset="-34"/>
              </a:endParaRPr>
            </a:p>
          </p:txBody>
        </p:sp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595A827A-2A51-BE18-2EE8-A2DEC564C1FC}"/>
                </a:ext>
              </a:extLst>
            </p:cNvPr>
            <p:cNvSpPr txBox="1"/>
            <p:nvPr/>
          </p:nvSpPr>
          <p:spPr>
            <a:xfrm>
              <a:off x="1055176" y="5007370"/>
              <a:ext cx="13858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>
                  <a:latin typeface="Leelawadee" panose="020B0502040204020203" pitchFamily="34" charset="-34"/>
                  <a:cs typeface="Leelawadee" panose="020B0502040204020203" pitchFamily="34" charset="-34"/>
                </a:rPr>
                <a:t>Leistung</a:t>
              </a:r>
              <a:endParaRPr lang="de-CH" b="1" dirty="0">
                <a:latin typeface="Leelawadee" panose="020B0502040204020203" pitchFamily="34" charset="-34"/>
                <a:cs typeface="Leelawadee" panose="020B0502040204020203" pitchFamily="34" charset="-34"/>
              </a:endParaRP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EC714F2D-BE96-E6A1-0259-CF2A6D88F0BC}"/>
                </a:ext>
              </a:extLst>
            </p:cNvPr>
            <p:cNvSpPr txBox="1"/>
            <p:nvPr/>
          </p:nvSpPr>
          <p:spPr>
            <a:xfrm>
              <a:off x="5691752" y="5007370"/>
              <a:ext cx="13858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>
                  <a:latin typeface="Leelawadee" panose="020B0502040204020203" pitchFamily="34" charset="-34"/>
                  <a:cs typeface="Leelawadee" panose="020B0502040204020203" pitchFamily="34" charset="-34"/>
                </a:rPr>
                <a:t>Preis</a:t>
              </a:r>
              <a:endParaRPr lang="de-CH" b="1" dirty="0">
                <a:latin typeface="Leelawadee" panose="020B0502040204020203" pitchFamily="34" charset="-34"/>
                <a:cs typeface="Leelawadee" panose="020B0502040204020203" pitchFamily="34" charset="-34"/>
              </a:endParaRPr>
            </a:p>
          </p:txBody>
        </p:sp>
        <p:cxnSp>
          <p:nvCxnSpPr>
            <p:cNvPr id="13" name="Gerade Verbindung mit Pfeil 12">
              <a:extLst>
                <a:ext uri="{FF2B5EF4-FFF2-40B4-BE49-F238E27FC236}">
                  <a16:creationId xmlns:a16="http://schemas.microsoft.com/office/drawing/2014/main" id="{50F757B6-2CD6-C840-6BB7-6F36F2BD0567}"/>
                </a:ext>
              </a:extLst>
            </p:cNvPr>
            <p:cNvCxnSpPr/>
            <p:nvPr/>
          </p:nvCxnSpPr>
          <p:spPr>
            <a:xfrm>
              <a:off x="3076414" y="3029978"/>
              <a:ext cx="1859796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Gerade Verbindung mit Pfeil 13">
              <a:extLst>
                <a:ext uri="{FF2B5EF4-FFF2-40B4-BE49-F238E27FC236}">
                  <a16:creationId xmlns:a16="http://schemas.microsoft.com/office/drawing/2014/main" id="{777C53C8-2F1C-F92A-03BE-0738C6F390F1}"/>
                </a:ext>
              </a:extLst>
            </p:cNvPr>
            <p:cNvCxnSpPr/>
            <p:nvPr/>
          </p:nvCxnSpPr>
          <p:spPr>
            <a:xfrm>
              <a:off x="3068663" y="5192036"/>
              <a:ext cx="1859796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Ellipse 14">
            <a:extLst>
              <a:ext uri="{FF2B5EF4-FFF2-40B4-BE49-F238E27FC236}">
                <a16:creationId xmlns:a16="http://schemas.microsoft.com/office/drawing/2014/main" id="{C3E9EB45-6FC3-0FAA-D19E-C7C6A0CC2242}"/>
              </a:ext>
            </a:extLst>
          </p:cNvPr>
          <p:cNvSpPr/>
          <p:nvPr/>
        </p:nvSpPr>
        <p:spPr>
          <a:xfrm>
            <a:off x="750378" y="1957820"/>
            <a:ext cx="1783596" cy="554396"/>
          </a:xfrm>
          <a:prstGeom prst="ellipse">
            <a:avLst/>
          </a:prstGeom>
          <a:solidFill>
            <a:schemeClr val="accent4">
              <a:lumMod val="60000"/>
              <a:lumOff val="40000"/>
              <a:alpha val="2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707ADB96-9CE4-4A6D-2FFE-4BABBC68AD02}"/>
              </a:ext>
            </a:extLst>
          </p:cNvPr>
          <p:cNvSpPr/>
          <p:nvPr/>
        </p:nvSpPr>
        <p:spPr>
          <a:xfrm>
            <a:off x="5188059" y="1945646"/>
            <a:ext cx="1783596" cy="554396"/>
          </a:xfrm>
          <a:prstGeom prst="ellipse">
            <a:avLst/>
          </a:prstGeom>
          <a:solidFill>
            <a:schemeClr val="accent4">
              <a:lumMod val="60000"/>
              <a:lumOff val="40000"/>
              <a:alpha val="2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ED22CB5E-B320-AE48-E5A2-99AEB2372DA8}"/>
              </a:ext>
            </a:extLst>
          </p:cNvPr>
          <p:cNvSpPr/>
          <p:nvPr/>
        </p:nvSpPr>
        <p:spPr>
          <a:xfrm>
            <a:off x="1674254" y="2945592"/>
            <a:ext cx="4359498" cy="2124000"/>
          </a:xfrm>
          <a:prstGeom prst="ellipse">
            <a:avLst/>
          </a:prstGeom>
          <a:solidFill>
            <a:srgbClr val="C00000">
              <a:alpha val="30000"/>
            </a:srgb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dirty="0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4A2DD287-E693-8013-45DC-A317DC8133ED}"/>
              </a:ext>
            </a:extLst>
          </p:cNvPr>
          <p:cNvSpPr txBox="1"/>
          <p:nvPr/>
        </p:nvSpPr>
        <p:spPr>
          <a:xfrm>
            <a:off x="2533974" y="3130522"/>
            <a:ext cx="302969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Leelawadee" panose="020B0502040204020203" pitchFamily="34" charset="-34"/>
                <a:cs typeface="Leelawadee" panose="020B0502040204020203" pitchFamily="34" charset="-34"/>
              </a:rPr>
              <a:t>Auswirkungen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Ressourcenintensiv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Landnutzung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Biodiversitätsverluste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Klimaerwärmung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>
              <a:latin typeface="Leelawadee" panose="020B0502040204020203" pitchFamily="34" charset="-34"/>
              <a:cs typeface="Leelawadee" panose="020B0502040204020203" pitchFamily="34" charset="-34"/>
            </a:endParaRPr>
          </a:p>
        </p:txBody>
      </p:sp>
      <p:pic>
        <p:nvPicPr>
          <p:cNvPr id="24" name="Bildplatzhalter 23" descr="Ein Bild, das draußen, Himmel, Feld, Landwirtschaft enthält.&#10;&#10;Automatisch generierte Beschreibung">
            <a:extLst>
              <a:ext uri="{FF2B5EF4-FFF2-40B4-BE49-F238E27FC236}">
                <a16:creationId xmlns:a16="http://schemas.microsoft.com/office/drawing/2014/main" id="{79990FEE-F075-A8B0-52E5-B38FEC3304F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5" r="2910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071071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B30889-F953-D7B8-4B3A-3893AEE3D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Produktion &amp; Konsum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D63408D-6B27-EBE7-CF45-D1FD1567B1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AE70C49-7FF2-7938-11CB-D25FA9E2A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535FF-B7A4-43EA-8945-A85E09C47FB8}" type="slidenum">
              <a:rPr lang="de-DE" smtClean="0"/>
              <a:t>5</a:t>
            </a:fld>
            <a:endParaRPr lang="de-DE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02BFC1DA-D775-6034-183F-590E80024CCD}"/>
              </a:ext>
            </a:extLst>
          </p:cNvPr>
          <p:cNvGrpSpPr/>
          <p:nvPr/>
        </p:nvGrpSpPr>
        <p:grpSpPr>
          <a:xfrm>
            <a:off x="838200" y="2025899"/>
            <a:ext cx="6572575" cy="3247349"/>
            <a:chOff x="1055175" y="2129353"/>
            <a:chExt cx="6572575" cy="3247349"/>
          </a:xfrm>
        </p:grpSpPr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AEA3797D-4CE2-50FE-C6E0-CAE12EF91472}"/>
                </a:ext>
              </a:extLst>
            </p:cNvPr>
            <p:cNvSpPr txBox="1"/>
            <p:nvPr/>
          </p:nvSpPr>
          <p:spPr>
            <a:xfrm>
              <a:off x="1055176" y="2845312"/>
              <a:ext cx="13858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>
                  <a:latin typeface="Leelawadee" panose="020B0502040204020203" pitchFamily="34" charset="-34"/>
                  <a:cs typeface="Leelawadee" panose="020B0502040204020203" pitchFamily="34" charset="-34"/>
                </a:rPr>
                <a:t>Angebot</a:t>
              </a:r>
              <a:endParaRPr lang="de-CH" b="1" dirty="0">
                <a:latin typeface="Leelawadee" panose="020B0502040204020203" pitchFamily="34" charset="-34"/>
                <a:cs typeface="Leelawadee" panose="020B0502040204020203" pitchFamily="34" charset="-34"/>
              </a:endParaRPr>
            </a:p>
          </p:txBody>
        </p: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0C4B9A17-264F-B7D0-3C74-C8CB05F8B142}"/>
                </a:ext>
              </a:extLst>
            </p:cNvPr>
            <p:cNvSpPr txBox="1"/>
            <p:nvPr/>
          </p:nvSpPr>
          <p:spPr>
            <a:xfrm>
              <a:off x="1055175" y="2129353"/>
              <a:ext cx="1935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latin typeface="Leelawadee" panose="020B0502040204020203" pitchFamily="34" charset="-34"/>
                  <a:cs typeface="Leelawadee" panose="020B0502040204020203" pitchFamily="34" charset="-34"/>
                </a:rPr>
                <a:t>Landwirtschaft</a:t>
              </a:r>
              <a:endParaRPr lang="de-CH" dirty="0">
                <a:latin typeface="Leelawadee" panose="020B0502040204020203" pitchFamily="34" charset="-34"/>
                <a:cs typeface="Leelawadee" panose="020B0502040204020203" pitchFamily="34" charset="-34"/>
              </a:endParaRPr>
            </a:p>
          </p:txBody>
        </p:sp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33C88E60-29AD-29BD-5F63-FC0949C45602}"/>
                </a:ext>
              </a:extLst>
            </p:cNvPr>
            <p:cNvSpPr txBox="1"/>
            <p:nvPr/>
          </p:nvSpPr>
          <p:spPr>
            <a:xfrm>
              <a:off x="5691752" y="2129353"/>
              <a:ext cx="1935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latin typeface="Leelawadee" panose="020B0502040204020203" pitchFamily="34" charset="-34"/>
                  <a:cs typeface="Leelawadee" panose="020B0502040204020203" pitchFamily="34" charset="-34"/>
                </a:rPr>
                <a:t>Ernährung</a:t>
              </a:r>
              <a:endParaRPr lang="de-CH" dirty="0">
                <a:latin typeface="Leelawadee" panose="020B0502040204020203" pitchFamily="34" charset="-34"/>
                <a:cs typeface="Leelawadee" panose="020B0502040204020203" pitchFamily="34" charset="-34"/>
              </a:endParaRPr>
            </a:p>
          </p:txBody>
        </p: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A2EAD497-C0D2-2AFB-A9FC-946F9B290CCB}"/>
                </a:ext>
              </a:extLst>
            </p:cNvPr>
            <p:cNvSpPr txBox="1"/>
            <p:nvPr/>
          </p:nvSpPr>
          <p:spPr>
            <a:xfrm>
              <a:off x="5691752" y="2845312"/>
              <a:ext cx="17086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>
                  <a:latin typeface="Leelawadee" panose="020B0502040204020203" pitchFamily="34" charset="-34"/>
                  <a:cs typeface="Leelawadee" panose="020B0502040204020203" pitchFamily="34" charset="-34"/>
                </a:rPr>
                <a:t>Nachfrage</a:t>
              </a:r>
              <a:endParaRPr lang="de-CH" b="1" dirty="0">
                <a:latin typeface="Leelawadee" panose="020B0502040204020203" pitchFamily="34" charset="-34"/>
                <a:cs typeface="Leelawadee" panose="020B0502040204020203" pitchFamily="34" charset="-34"/>
              </a:endParaRPr>
            </a:p>
          </p:txBody>
        </p:sp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595A827A-2A51-BE18-2EE8-A2DEC564C1FC}"/>
                </a:ext>
              </a:extLst>
            </p:cNvPr>
            <p:cNvSpPr txBox="1"/>
            <p:nvPr/>
          </p:nvSpPr>
          <p:spPr>
            <a:xfrm>
              <a:off x="1055176" y="5007370"/>
              <a:ext cx="13858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>
                  <a:latin typeface="Leelawadee" panose="020B0502040204020203" pitchFamily="34" charset="-34"/>
                  <a:cs typeface="Leelawadee" panose="020B0502040204020203" pitchFamily="34" charset="-34"/>
                </a:rPr>
                <a:t>Leistung</a:t>
              </a:r>
              <a:endParaRPr lang="de-CH" b="1" dirty="0">
                <a:latin typeface="Leelawadee" panose="020B0502040204020203" pitchFamily="34" charset="-34"/>
                <a:cs typeface="Leelawadee" panose="020B0502040204020203" pitchFamily="34" charset="-34"/>
              </a:endParaRP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EC714F2D-BE96-E6A1-0259-CF2A6D88F0BC}"/>
                </a:ext>
              </a:extLst>
            </p:cNvPr>
            <p:cNvSpPr txBox="1"/>
            <p:nvPr/>
          </p:nvSpPr>
          <p:spPr>
            <a:xfrm>
              <a:off x="5691752" y="5007370"/>
              <a:ext cx="13858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>
                  <a:latin typeface="Leelawadee" panose="020B0502040204020203" pitchFamily="34" charset="-34"/>
                  <a:cs typeface="Leelawadee" panose="020B0502040204020203" pitchFamily="34" charset="-34"/>
                </a:rPr>
                <a:t>Preis</a:t>
              </a:r>
              <a:endParaRPr lang="de-CH" b="1" dirty="0">
                <a:latin typeface="Leelawadee" panose="020B0502040204020203" pitchFamily="34" charset="-34"/>
                <a:cs typeface="Leelawadee" panose="020B0502040204020203" pitchFamily="34" charset="-34"/>
              </a:endParaRPr>
            </a:p>
          </p:txBody>
        </p:sp>
        <p:cxnSp>
          <p:nvCxnSpPr>
            <p:cNvPr id="13" name="Gerade Verbindung mit Pfeil 12">
              <a:extLst>
                <a:ext uri="{FF2B5EF4-FFF2-40B4-BE49-F238E27FC236}">
                  <a16:creationId xmlns:a16="http://schemas.microsoft.com/office/drawing/2014/main" id="{50F757B6-2CD6-C840-6BB7-6F36F2BD0567}"/>
                </a:ext>
              </a:extLst>
            </p:cNvPr>
            <p:cNvCxnSpPr/>
            <p:nvPr/>
          </p:nvCxnSpPr>
          <p:spPr>
            <a:xfrm>
              <a:off x="3076414" y="3029978"/>
              <a:ext cx="1859796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Gerade Verbindung mit Pfeil 13">
              <a:extLst>
                <a:ext uri="{FF2B5EF4-FFF2-40B4-BE49-F238E27FC236}">
                  <a16:creationId xmlns:a16="http://schemas.microsoft.com/office/drawing/2014/main" id="{777C53C8-2F1C-F92A-03BE-0738C6F390F1}"/>
                </a:ext>
              </a:extLst>
            </p:cNvPr>
            <p:cNvCxnSpPr/>
            <p:nvPr/>
          </p:nvCxnSpPr>
          <p:spPr>
            <a:xfrm>
              <a:off x="3068663" y="5192036"/>
              <a:ext cx="1859796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Ellipse 14">
            <a:extLst>
              <a:ext uri="{FF2B5EF4-FFF2-40B4-BE49-F238E27FC236}">
                <a16:creationId xmlns:a16="http://schemas.microsoft.com/office/drawing/2014/main" id="{C3E9EB45-6FC3-0FAA-D19E-C7C6A0CC2242}"/>
              </a:ext>
            </a:extLst>
          </p:cNvPr>
          <p:cNvSpPr/>
          <p:nvPr/>
        </p:nvSpPr>
        <p:spPr>
          <a:xfrm>
            <a:off x="750378" y="1957820"/>
            <a:ext cx="1783596" cy="554396"/>
          </a:xfrm>
          <a:prstGeom prst="ellipse">
            <a:avLst/>
          </a:prstGeom>
          <a:solidFill>
            <a:schemeClr val="accent4">
              <a:lumMod val="60000"/>
              <a:lumOff val="40000"/>
              <a:alpha val="2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707ADB96-9CE4-4A6D-2FFE-4BABBC68AD02}"/>
              </a:ext>
            </a:extLst>
          </p:cNvPr>
          <p:cNvSpPr/>
          <p:nvPr/>
        </p:nvSpPr>
        <p:spPr>
          <a:xfrm>
            <a:off x="5188059" y="1945646"/>
            <a:ext cx="1783596" cy="554396"/>
          </a:xfrm>
          <a:prstGeom prst="ellipse">
            <a:avLst/>
          </a:prstGeom>
          <a:solidFill>
            <a:schemeClr val="accent4">
              <a:lumMod val="60000"/>
              <a:lumOff val="40000"/>
              <a:alpha val="2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ED22CB5E-B320-AE48-E5A2-99AEB2372DA8}"/>
              </a:ext>
            </a:extLst>
          </p:cNvPr>
          <p:cNvSpPr/>
          <p:nvPr/>
        </p:nvSpPr>
        <p:spPr>
          <a:xfrm>
            <a:off x="1674254" y="2945592"/>
            <a:ext cx="4359498" cy="2124000"/>
          </a:xfrm>
          <a:prstGeom prst="ellipse">
            <a:avLst/>
          </a:prstGeom>
          <a:solidFill>
            <a:srgbClr val="C00000">
              <a:alpha val="30000"/>
            </a:srgb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dirty="0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4A2DD287-E693-8013-45DC-A317DC8133ED}"/>
              </a:ext>
            </a:extLst>
          </p:cNvPr>
          <p:cNvSpPr txBox="1"/>
          <p:nvPr/>
        </p:nvSpPr>
        <p:spPr>
          <a:xfrm>
            <a:off x="2533974" y="3130522"/>
            <a:ext cx="35876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Leelawadee" panose="020B0502040204020203" pitchFamily="34" charset="-34"/>
                <a:cs typeface="Leelawadee" panose="020B0502040204020203" pitchFamily="34" charset="-34"/>
              </a:rPr>
              <a:t>Auswirkungen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Fehlernährung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Nichtübertragbare Krankheiten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Steigende Gesundheitskosten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dirty="0">
              <a:latin typeface="Leelawadee" panose="020B0502040204020203" pitchFamily="34" charset="-34"/>
              <a:cs typeface="Leelawadee" panose="020B0502040204020203" pitchFamily="34" charset="-34"/>
            </a:endParaRPr>
          </a:p>
        </p:txBody>
      </p:sp>
      <p:pic>
        <p:nvPicPr>
          <p:cNvPr id="22" name="Bildplatzhalter 21" descr="Ein Bild, das Kochgeschirr und Backzubehör, Kochen, Person, Essen enthält.&#10;&#10;Automatisch generierte Beschreibung">
            <a:extLst>
              <a:ext uri="{FF2B5EF4-FFF2-40B4-BE49-F238E27FC236}">
                <a16:creationId xmlns:a16="http://schemas.microsoft.com/office/drawing/2014/main" id="{AEFBA698-3840-195C-441D-32955C6C17E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47" r="2914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899056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Ellipse 16">
            <a:extLst>
              <a:ext uri="{FF2B5EF4-FFF2-40B4-BE49-F238E27FC236}">
                <a16:creationId xmlns:a16="http://schemas.microsoft.com/office/drawing/2014/main" id="{00673A96-C801-18DA-E45B-2B6E6E5EFD1D}"/>
              </a:ext>
            </a:extLst>
          </p:cNvPr>
          <p:cNvSpPr/>
          <p:nvPr/>
        </p:nvSpPr>
        <p:spPr>
          <a:xfrm>
            <a:off x="1674254" y="2945592"/>
            <a:ext cx="4359498" cy="2124000"/>
          </a:xfrm>
          <a:prstGeom prst="ellipse">
            <a:avLst/>
          </a:prstGeom>
          <a:solidFill>
            <a:schemeClr val="accent6">
              <a:lumMod val="40000"/>
              <a:lumOff val="60000"/>
              <a:alpha val="3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EB30889-F953-D7B8-4B3A-3893AEE3D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Produktion &amp; Konsum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AE70C49-7FF2-7938-11CB-D25FA9E2A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535FF-B7A4-43EA-8945-A85E09C47FB8}" type="slidenum">
              <a:rPr lang="de-DE" smtClean="0"/>
              <a:t>6</a:t>
            </a:fld>
            <a:endParaRPr lang="de-DE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02BFC1DA-D775-6034-183F-590E80024CCD}"/>
              </a:ext>
            </a:extLst>
          </p:cNvPr>
          <p:cNvGrpSpPr/>
          <p:nvPr/>
        </p:nvGrpSpPr>
        <p:grpSpPr>
          <a:xfrm>
            <a:off x="838200" y="2025899"/>
            <a:ext cx="6572575" cy="3247349"/>
            <a:chOff x="1055175" y="2129353"/>
            <a:chExt cx="6572575" cy="3247349"/>
          </a:xfrm>
        </p:grpSpPr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AEA3797D-4CE2-50FE-C6E0-CAE12EF91472}"/>
                </a:ext>
              </a:extLst>
            </p:cNvPr>
            <p:cNvSpPr txBox="1"/>
            <p:nvPr/>
          </p:nvSpPr>
          <p:spPr>
            <a:xfrm>
              <a:off x="1055176" y="2845312"/>
              <a:ext cx="13858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>
                  <a:latin typeface="Leelawadee" panose="020B0502040204020203" pitchFamily="34" charset="-34"/>
                  <a:cs typeface="Leelawadee" panose="020B0502040204020203" pitchFamily="34" charset="-34"/>
                </a:rPr>
                <a:t>Angebot</a:t>
              </a:r>
              <a:endParaRPr lang="de-CH" b="1" dirty="0">
                <a:latin typeface="Leelawadee" panose="020B0502040204020203" pitchFamily="34" charset="-34"/>
                <a:cs typeface="Leelawadee" panose="020B0502040204020203" pitchFamily="34" charset="-34"/>
              </a:endParaRPr>
            </a:p>
          </p:txBody>
        </p: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0C4B9A17-264F-B7D0-3C74-C8CB05F8B142}"/>
                </a:ext>
              </a:extLst>
            </p:cNvPr>
            <p:cNvSpPr txBox="1"/>
            <p:nvPr/>
          </p:nvSpPr>
          <p:spPr>
            <a:xfrm>
              <a:off x="1055175" y="2129353"/>
              <a:ext cx="1935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latin typeface="Leelawadee" panose="020B0502040204020203" pitchFamily="34" charset="-34"/>
                  <a:cs typeface="Leelawadee" panose="020B0502040204020203" pitchFamily="34" charset="-34"/>
                </a:rPr>
                <a:t>Landwirtschaft</a:t>
              </a:r>
              <a:endParaRPr lang="de-CH" dirty="0">
                <a:latin typeface="Leelawadee" panose="020B0502040204020203" pitchFamily="34" charset="-34"/>
                <a:cs typeface="Leelawadee" panose="020B0502040204020203" pitchFamily="34" charset="-34"/>
              </a:endParaRPr>
            </a:p>
          </p:txBody>
        </p:sp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33C88E60-29AD-29BD-5F63-FC0949C45602}"/>
                </a:ext>
              </a:extLst>
            </p:cNvPr>
            <p:cNvSpPr txBox="1"/>
            <p:nvPr/>
          </p:nvSpPr>
          <p:spPr>
            <a:xfrm>
              <a:off x="5691752" y="2129353"/>
              <a:ext cx="19359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latin typeface="Leelawadee" panose="020B0502040204020203" pitchFamily="34" charset="-34"/>
                  <a:cs typeface="Leelawadee" panose="020B0502040204020203" pitchFamily="34" charset="-34"/>
                </a:rPr>
                <a:t>Ernährung</a:t>
              </a:r>
              <a:endParaRPr lang="de-CH" dirty="0">
                <a:latin typeface="Leelawadee" panose="020B0502040204020203" pitchFamily="34" charset="-34"/>
                <a:cs typeface="Leelawadee" panose="020B0502040204020203" pitchFamily="34" charset="-34"/>
              </a:endParaRPr>
            </a:p>
          </p:txBody>
        </p: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A2EAD497-C0D2-2AFB-A9FC-946F9B290CCB}"/>
                </a:ext>
              </a:extLst>
            </p:cNvPr>
            <p:cNvSpPr txBox="1"/>
            <p:nvPr/>
          </p:nvSpPr>
          <p:spPr>
            <a:xfrm>
              <a:off x="5691752" y="2845312"/>
              <a:ext cx="17086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>
                  <a:latin typeface="Leelawadee" panose="020B0502040204020203" pitchFamily="34" charset="-34"/>
                  <a:cs typeface="Leelawadee" panose="020B0502040204020203" pitchFamily="34" charset="-34"/>
                </a:rPr>
                <a:t>Nachfrage</a:t>
              </a:r>
              <a:endParaRPr lang="de-CH" b="1" dirty="0">
                <a:latin typeface="Leelawadee" panose="020B0502040204020203" pitchFamily="34" charset="-34"/>
                <a:cs typeface="Leelawadee" panose="020B0502040204020203" pitchFamily="34" charset="-34"/>
              </a:endParaRPr>
            </a:p>
          </p:txBody>
        </p:sp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595A827A-2A51-BE18-2EE8-A2DEC564C1FC}"/>
                </a:ext>
              </a:extLst>
            </p:cNvPr>
            <p:cNvSpPr txBox="1"/>
            <p:nvPr/>
          </p:nvSpPr>
          <p:spPr>
            <a:xfrm>
              <a:off x="1055176" y="5007370"/>
              <a:ext cx="13858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>
                  <a:latin typeface="Leelawadee" panose="020B0502040204020203" pitchFamily="34" charset="-34"/>
                  <a:cs typeface="Leelawadee" panose="020B0502040204020203" pitchFamily="34" charset="-34"/>
                </a:rPr>
                <a:t>Leistung</a:t>
              </a:r>
              <a:endParaRPr lang="de-CH" b="1" dirty="0">
                <a:latin typeface="Leelawadee" panose="020B0502040204020203" pitchFamily="34" charset="-34"/>
                <a:cs typeface="Leelawadee" panose="020B0502040204020203" pitchFamily="34" charset="-34"/>
              </a:endParaRP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EC714F2D-BE96-E6A1-0259-CF2A6D88F0BC}"/>
                </a:ext>
              </a:extLst>
            </p:cNvPr>
            <p:cNvSpPr txBox="1"/>
            <p:nvPr/>
          </p:nvSpPr>
          <p:spPr>
            <a:xfrm>
              <a:off x="5691752" y="5007370"/>
              <a:ext cx="13858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>
                  <a:latin typeface="Leelawadee" panose="020B0502040204020203" pitchFamily="34" charset="-34"/>
                  <a:cs typeface="Leelawadee" panose="020B0502040204020203" pitchFamily="34" charset="-34"/>
                </a:rPr>
                <a:t>Preis</a:t>
              </a:r>
              <a:endParaRPr lang="de-CH" b="1" dirty="0">
                <a:latin typeface="Leelawadee" panose="020B0502040204020203" pitchFamily="34" charset="-34"/>
                <a:cs typeface="Leelawadee" panose="020B0502040204020203" pitchFamily="34" charset="-34"/>
              </a:endParaRPr>
            </a:p>
          </p:txBody>
        </p:sp>
        <p:cxnSp>
          <p:nvCxnSpPr>
            <p:cNvPr id="13" name="Gerade Verbindung mit Pfeil 12">
              <a:extLst>
                <a:ext uri="{FF2B5EF4-FFF2-40B4-BE49-F238E27FC236}">
                  <a16:creationId xmlns:a16="http://schemas.microsoft.com/office/drawing/2014/main" id="{50F757B6-2CD6-C840-6BB7-6F36F2BD0567}"/>
                </a:ext>
              </a:extLst>
            </p:cNvPr>
            <p:cNvCxnSpPr/>
            <p:nvPr/>
          </p:nvCxnSpPr>
          <p:spPr>
            <a:xfrm>
              <a:off x="3076414" y="3029978"/>
              <a:ext cx="1859796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Gerade Verbindung mit Pfeil 13">
              <a:extLst>
                <a:ext uri="{FF2B5EF4-FFF2-40B4-BE49-F238E27FC236}">
                  <a16:creationId xmlns:a16="http://schemas.microsoft.com/office/drawing/2014/main" id="{777C53C8-2F1C-F92A-03BE-0738C6F390F1}"/>
                </a:ext>
              </a:extLst>
            </p:cNvPr>
            <p:cNvCxnSpPr/>
            <p:nvPr/>
          </p:nvCxnSpPr>
          <p:spPr>
            <a:xfrm>
              <a:off x="3068663" y="5192036"/>
              <a:ext cx="1859796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Ellipse 14">
            <a:extLst>
              <a:ext uri="{FF2B5EF4-FFF2-40B4-BE49-F238E27FC236}">
                <a16:creationId xmlns:a16="http://schemas.microsoft.com/office/drawing/2014/main" id="{C3E9EB45-6FC3-0FAA-D19E-C7C6A0CC2242}"/>
              </a:ext>
            </a:extLst>
          </p:cNvPr>
          <p:cNvSpPr/>
          <p:nvPr/>
        </p:nvSpPr>
        <p:spPr>
          <a:xfrm>
            <a:off x="750378" y="1957820"/>
            <a:ext cx="1783596" cy="554396"/>
          </a:xfrm>
          <a:prstGeom prst="ellipse">
            <a:avLst/>
          </a:prstGeom>
          <a:solidFill>
            <a:schemeClr val="accent4">
              <a:lumMod val="60000"/>
              <a:lumOff val="40000"/>
              <a:alpha val="2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707ADB96-9CE4-4A6D-2FFE-4BABBC68AD02}"/>
              </a:ext>
            </a:extLst>
          </p:cNvPr>
          <p:cNvSpPr/>
          <p:nvPr/>
        </p:nvSpPr>
        <p:spPr>
          <a:xfrm>
            <a:off x="5188059" y="1945646"/>
            <a:ext cx="1783596" cy="554396"/>
          </a:xfrm>
          <a:prstGeom prst="ellipse">
            <a:avLst/>
          </a:prstGeom>
          <a:solidFill>
            <a:schemeClr val="accent4">
              <a:lumMod val="60000"/>
              <a:lumOff val="40000"/>
              <a:alpha val="2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071DD763-4900-060E-4105-92A7D92A754D}"/>
              </a:ext>
            </a:extLst>
          </p:cNvPr>
          <p:cNvSpPr txBox="1"/>
          <p:nvPr/>
        </p:nvSpPr>
        <p:spPr>
          <a:xfrm>
            <a:off x="2533974" y="3130522"/>
            <a:ext cx="302969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latin typeface="Leelawadee" panose="020B0502040204020203" pitchFamily="34" charset="-34"/>
                <a:cs typeface="Leelawadee" panose="020B0502040204020203" pitchFamily="34" charset="-34"/>
              </a:rPr>
              <a:t>Anspruch Nachhaltigkeit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Klimafreundlich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Ressourcenschonend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Tiergerecht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Biodiversitätsfördernd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etc.</a:t>
            </a:r>
          </a:p>
        </p:txBody>
      </p:sp>
      <p:pic>
        <p:nvPicPr>
          <p:cNvPr id="22" name="Bildplatzhalter 21" descr="Ein Bild, das draußen, Himmel, Berg, Menschen enthält.&#10;&#10;Automatisch generierte Beschreibung">
            <a:extLst>
              <a:ext uri="{FF2B5EF4-FFF2-40B4-BE49-F238E27FC236}">
                <a16:creationId xmlns:a16="http://schemas.microsoft.com/office/drawing/2014/main" id="{043B5ABA-05DB-7E0E-9FAE-04959666D17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47" r="2914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132226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23A294-4549-9C09-B9C4-FA2FEA60E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Ressourcenprojekt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4D71F6E-F128-290C-6235-9DD70010FB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Neue Lösungsansätze testen, um die Probleme anzugehen</a:t>
            </a:r>
          </a:p>
          <a:p>
            <a:r>
              <a:rPr lang="de-CH" dirty="0"/>
              <a:t>Dabei Landwirtschaft nicht losgelöst betrachten, sondern Konsum miteinbeziehen</a:t>
            </a:r>
          </a:p>
          <a:p>
            <a:r>
              <a:rPr lang="de-CH" dirty="0"/>
              <a:t>Instrumentarium: Agrarökologie als ganzheitlicher Ansatz für die Transformation des Ernährungssystems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de-CH" dirty="0"/>
              <a:t>Landwirtschaftliche Praxis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de-CH" dirty="0"/>
              <a:t>Wissenschaft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de-CH" dirty="0"/>
              <a:t>Soziale Bewegung</a:t>
            </a:r>
          </a:p>
          <a:p>
            <a:endParaRPr lang="de-CH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C2BD4D4-9AD2-3F3D-1135-8C7B102613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535FF-B7A4-43EA-8945-A85E09C47FB8}" type="slidenum">
              <a:rPr lang="de-DE" smtClean="0"/>
              <a:t>7</a:t>
            </a:fld>
            <a:endParaRPr lang="de-DE" dirty="0"/>
          </a:p>
        </p:txBody>
      </p:sp>
      <p:pic>
        <p:nvPicPr>
          <p:cNvPr id="7" name="Bildplatzhalter 6" descr="Ein Bild, das draußen, Schuhwerk, Kleidung, Person enthält.&#10;&#10;Automatisch generierte Beschreibung">
            <a:extLst>
              <a:ext uri="{FF2B5EF4-FFF2-40B4-BE49-F238E27FC236}">
                <a16:creationId xmlns:a16="http://schemas.microsoft.com/office/drawing/2014/main" id="{A22E4952-439A-F0BC-7DFB-98E877EA4BB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5" r="29105"/>
          <a:stretch>
            <a:fillRect/>
          </a:stretch>
        </p:blipFill>
        <p:spPr>
          <a:xfrm>
            <a:off x="7892716" y="6875"/>
            <a:ext cx="4299284" cy="6858000"/>
          </a:xfrm>
        </p:spPr>
      </p:pic>
    </p:spTree>
    <p:extLst>
      <p:ext uri="{BB962C8B-B14F-4D97-AF65-F5344CB8AC3E}">
        <p14:creationId xmlns:p14="http://schemas.microsoft.com/office/powerpoint/2010/main" val="42486256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2CB7A9-BD1C-A584-5961-BDC52C047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Ressourcenprojekt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80C84C2-F5C8-4A8F-5451-FDFC77DF3E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CH" dirty="0"/>
              <a:t>Prinzipien der Agrarökologie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8804866-E0CC-D835-1C71-918FA7F71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535FF-B7A4-43EA-8945-A85E09C47FB8}" type="slidenum">
              <a:rPr lang="de-DE" smtClean="0"/>
              <a:t>8</a:t>
            </a:fld>
            <a:endParaRPr lang="de-DE" dirty="0"/>
          </a:p>
        </p:txBody>
      </p:sp>
      <p:pic>
        <p:nvPicPr>
          <p:cNvPr id="8" name="Bildplatzhalter 7" descr="Ein Bild, das Person, Kleidung, Gras, draußen enthält.&#10;&#10;Automatisch generierte Beschreibung">
            <a:extLst>
              <a:ext uri="{FF2B5EF4-FFF2-40B4-BE49-F238E27FC236}">
                <a16:creationId xmlns:a16="http://schemas.microsoft.com/office/drawing/2014/main" id="{507FD5F3-492E-BE27-EC21-967F2AAEFC7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5" r="29105"/>
          <a:stretch>
            <a:fillRect/>
          </a:stretch>
        </p:blipFill>
        <p:spPr/>
      </p:pic>
      <p:pic>
        <p:nvPicPr>
          <p:cNvPr id="6" name="Grafik 5" descr="Ein Bild, das Text, Screenshot enthält.&#10;&#10;Automatisch generierte Beschreibung">
            <a:extLst>
              <a:ext uri="{FF2B5EF4-FFF2-40B4-BE49-F238E27FC236}">
                <a16:creationId xmlns:a16="http://schemas.microsoft.com/office/drawing/2014/main" id="{B16C4ACE-7D37-FB56-550F-0FE5C3F1C64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0" t="11208" r="4718" b="5415"/>
          <a:stretch/>
        </p:blipFill>
        <p:spPr>
          <a:xfrm>
            <a:off x="741948" y="1821271"/>
            <a:ext cx="6443355" cy="4321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7948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2CB7A9-BD1C-A584-5961-BDC52C047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Ressourcenprojekt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80C84C2-F5C8-4A8F-5451-FDFC77DF3E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CH" dirty="0"/>
              <a:t>Transformation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8804866-E0CC-D835-1C71-918FA7F71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535FF-B7A4-43EA-8945-A85E09C47FB8}" type="slidenum">
              <a:rPr lang="de-DE" smtClean="0"/>
              <a:t>9</a:t>
            </a:fld>
            <a:endParaRPr lang="de-DE" dirty="0"/>
          </a:p>
        </p:txBody>
      </p:sp>
      <p:pic>
        <p:nvPicPr>
          <p:cNvPr id="8" name="Bildplatzhalter 7" descr="Ein Bild, das Person, Kleidung, Gras, draußen enthält.&#10;&#10;Automatisch generierte Beschreibung">
            <a:extLst>
              <a:ext uri="{FF2B5EF4-FFF2-40B4-BE49-F238E27FC236}">
                <a16:creationId xmlns:a16="http://schemas.microsoft.com/office/drawing/2014/main" id="{507FD5F3-492E-BE27-EC21-967F2AAEFC7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5" r="29105"/>
          <a:stretch>
            <a:fillRect/>
          </a:stretch>
        </p:blipFill>
        <p:spPr/>
      </p:pic>
      <p:pic>
        <p:nvPicPr>
          <p:cNvPr id="6" name="Grafik 5" descr="Ein Bild, das Text, Screenshot enthält.&#10;&#10;Automatisch generierte Beschreibung">
            <a:extLst>
              <a:ext uri="{FF2B5EF4-FFF2-40B4-BE49-F238E27FC236}">
                <a16:creationId xmlns:a16="http://schemas.microsoft.com/office/drawing/2014/main" id="{B16C4ACE-7D37-FB56-550F-0FE5C3F1C64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0" t="11208" r="4718" b="5415"/>
          <a:stretch/>
        </p:blipFill>
        <p:spPr>
          <a:xfrm>
            <a:off x="3084511" y="2244658"/>
            <a:ext cx="6202930" cy="4160681"/>
          </a:xfrm>
          <a:prstGeom prst="rect">
            <a:avLst/>
          </a:prstGeom>
        </p:spPr>
      </p:pic>
      <p:pic>
        <p:nvPicPr>
          <p:cNvPr id="5" name="Grafik 4" descr="Ein Bild, das Schwarz, Dunkelheit enthält.&#10;&#10;Automatisch generierte Beschreibung">
            <a:extLst>
              <a:ext uri="{FF2B5EF4-FFF2-40B4-BE49-F238E27FC236}">
                <a16:creationId xmlns:a16="http://schemas.microsoft.com/office/drawing/2014/main" id="{512E2474-9F02-EE53-49E5-8DF6D27D706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t="5601" r="57540" b="18842"/>
          <a:stretch/>
        </p:blipFill>
        <p:spPr>
          <a:xfrm>
            <a:off x="250165" y="1582509"/>
            <a:ext cx="3080084" cy="4822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881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groecology.science">
      <a:majorFont>
        <a:latin typeface="Leelawadee"/>
        <a:ea typeface=""/>
        <a:cs typeface=""/>
      </a:majorFont>
      <a:minorFont>
        <a:latin typeface="Leelawade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_ppt_aes_23.pptx" id="{9ED9BA69-79EB-40B1-82AF-B9032F9B6171}" vid="{3B80E34A-3B84-4103-B261-CB768DDC3E1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6D39E467537B15449176515212287F0E" ma:contentTypeVersion="3" ma:contentTypeDescription="Ein neues Dokument erstellen." ma:contentTypeScope="" ma:versionID="57f80dbd7a864d8994dddb537ec61ba4">
  <xsd:schema xmlns:xsd="http://www.w3.org/2001/XMLSchema" xmlns:xs="http://www.w3.org/2001/XMLSchema" xmlns:p="http://schemas.microsoft.com/office/2006/metadata/properties" xmlns:ns2="168c9b5f-3ec1-4315-ba09-ed1e96c8d670" targetNamespace="http://schemas.microsoft.com/office/2006/metadata/properties" ma:root="true" ma:fieldsID="cf62f07528323fae81fa1e7124f35d01" ns2:_="">
    <xsd:import namespace="168c9b5f-3ec1-4315-ba09-ed1e96c8d67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8c9b5f-3ec1-4315-ba09-ed1e96c8d67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8ADCCC7-A3A7-4658-A9C1-B5F439341C7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26DE08B-CF2A-4F51-996F-8B405546C16E}">
  <ds:schemaRefs>
    <ds:schemaRef ds:uri="36ae7dc9-73eb-4707-99f8-05255c197dfe"/>
    <ds:schemaRef ds:uri="http://schemas.microsoft.com/office/2006/documentManagement/types"/>
    <ds:schemaRef ds:uri="http://purl.org/dc/terms/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dcmitype/"/>
    <ds:schemaRef ds:uri="http://schemas.microsoft.com/office/infopath/2007/PartnerControls"/>
    <ds:schemaRef ds:uri="39cbf550-3d43-4aad-90d1-a71394b9c8b4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6A5C01B8-6FDA-48DA-BE31-562BAF251CF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68c9b5f-3ec1-4315-ba09-ed1e96c8d67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Template_ppt_aes_23</Template>
  <TotalTime>0</TotalTime>
  <Words>360</Words>
  <Application>Microsoft Office PowerPoint</Application>
  <PresentationFormat>Breitbild</PresentationFormat>
  <Paragraphs>160</Paragraphs>
  <Slides>21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6" baseType="lpstr">
      <vt:lpstr>Arial</vt:lpstr>
      <vt:lpstr>Calibri</vt:lpstr>
      <vt:lpstr>Leelawadee</vt:lpstr>
      <vt:lpstr>Wingdings</vt:lpstr>
      <vt:lpstr>Office</vt:lpstr>
      <vt:lpstr>Gesunde Ernährung – Zusammenspiel von Produktion &amp; Konsum</vt:lpstr>
      <vt:lpstr>Ernährungssystem</vt:lpstr>
      <vt:lpstr>Produktion &amp; Konsum</vt:lpstr>
      <vt:lpstr>Produktion &amp; Konsum</vt:lpstr>
      <vt:lpstr>Produktion &amp; Konsum</vt:lpstr>
      <vt:lpstr>Produktion &amp; Konsum</vt:lpstr>
      <vt:lpstr>Ressourcenprojekt</vt:lpstr>
      <vt:lpstr>Ressourcenprojekt</vt:lpstr>
      <vt:lpstr>Ressourcenprojekt</vt:lpstr>
      <vt:lpstr>Ressourcenprojekt</vt:lpstr>
      <vt:lpstr>Ressourcenprojekt: Ziele</vt:lpstr>
      <vt:lpstr>Ressourcenprojekt: Ziele</vt:lpstr>
      <vt:lpstr>Ressourcenprojekt</vt:lpstr>
      <vt:lpstr>Ressourcenprojekt</vt:lpstr>
      <vt:lpstr>Ressourcenprojekt</vt:lpstr>
      <vt:lpstr>Ressourcenprojekt</vt:lpstr>
      <vt:lpstr>Ressourcenprojekt</vt:lpstr>
      <vt:lpstr>Agrarökologie Liechtenstein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Gesunde Ernährung – Zusammenspiel von Produktion &amp; Konsum</dc:title>
  <dc:creator>Sarah Wolf</dc:creator>
  <cp:lastModifiedBy>Sarah Wolf</cp:lastModifiedBy>
  <cp:revision>4</cp:revision>
  <dcterms:created xsi:type="dcterms:W3CDTF">2024-04-16T11:48:29Z</dcterms:created>
  <dcterms:modified xsi:type="dcterms:W3CDTF">2024-05-07T13:33:23Z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0x0101006D39E467537B15449176515212287F0E</vt:lpwstr>
  </property>
  <property fmtid="{D5CDD505-2E9C-101B-9397-08002B2CF9AE}" pid="3" name="MediaServiceImageTags">
    <vt:lpwstr/>
  </property>
</Properties>
</file>